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22"/>
  </p:notesMasterIdLst>
  <p:sldIdLst>
    <p:sldId id="343" r:id="rId2"/>
    <p:sldId id="340" r:id="rId3"/>
    <p:sldId id="321" r:id="rId4"/>
    <p:sldId id="322" r:id="rId5"/>
    <p:sldId id="326" r:id="rId6"/>
    <p:sldId id="284" r:id="rId7"/>
    <p:sldId id="302" r:id="rId8"/>
    <p:sldId id="293" r:id="rId9"/>
    <p:sldId id="294" r:id="rId10"/>
    <p:sldId id="292" r:id="rId11"/>
    <p:sldId id="290" r:id="rId12"/>
    <p:sldId id="341" r:id="rId13"/>
    <p:sldId id="332" r:id="rId14"/>
    <p:sldId id="333" r:id="rId15"/>
    <p:sldId id="339" r:id="rId16"/>
    <p:sldId id="342" r:id="rId17"/>
    <p:sldId id="330" r:id="rId18"/>
    <p:sldId id="331" r:id="rId19"/>
    <p:sldId id="334" r:id="rId20"/>
    <p:sldId id="33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339933"/>
    <a:srgbClr val="FF3300"/>
    <a:srgbClr val="FF9900"/>
    <a:srgbClr val="FFFFFF"/>
    <a:srgbClr val="CC6600"/>
    <a:srgbClr val="DC8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2037" autoAdjust="0"/>
  </p:normalViewPr>
  <p:slideViewPr>
    <p:cSldViewPr snapToGrid="0">
      <p:cViewPr varScale="1">
        <p:scale>
          <a:sx n="72" d="100"/>
          <a:sy n="72" d="100"/>
        </p:scale>
        <p:origin x="379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INCIDENZA</a:t>
            </a:r>
            <a:r>
              <a:rPr lang="en-US" baseline="0" dirty="0"/>
              <a:t> CANCRO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Foglio1!$A$2:$A$3</c:f>
              <c:strCache>
                <c:ptCount val="2"/>
                <c:pt idx="0">
                  <c:v>PZ OPERATI</c:v>
                </c:pt>
                <c:pt idx="1">
                  <c:v>PZ NON OPERATI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9.1</c:v>
                </c:pt>
                <c:pt idx="1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6-409A-A494-603D18984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5957360"/>
        <c:axId val="1195957840"/>
      </c:barChart>
      <c:catAx>
        <c:axId val="119595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5957840"/>
        <c:crosses val="autoZero"/>
        <c:auto val="1"/>
        <c:lblAlgn val="ctr"/>
        <c:lblOffset val="100"/>
        <c:noMultiLvlLbl val="0"/>
      </c:catAx>
      <c:valAx>
        <c:axId val="119595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595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ANDAMENTO DEL PESO </a:t>
            </a:r>
            <a:br>
              <a:rPr lang="en-US" sz="1600" dirty="0"/>
            </a:br>
            <a:r>
              <a:rPr lang="en-US" sz="1600" dirty="0"/>
              <a:t>DOPO 18-24 MESI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90-49C3-B0A4-17DEE1D13D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90-49C3-B0A4-17DEE1D13D68}"/>
              </c:ext>
            </c:extLst>
          </c:dPt>
          <c:cat>
            <c:strRef>
              <c:f>Foglio1!$A$2:$A$3</c:f>
              <c:strCache>
                <c:ptCount val="2"/>
                <c:pt idx="0">
                  <c:v>weight regain</c:v>
                </c:pt>
                <c:pt idx="1">
                  <c:v>mantenimento del peso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2-4EF8-9200-B20CDEA0D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femexer.org/15549/anemia-hemolitica-autoinmune/" TargetMode="External"/><Relationship Id="rId1" Type="http://schemas.openxmlformats.org/officeDocument/2006/relationships/image" Target="../media/image24.jpg"/><Relationship Id="rId5" Type="http://schemas.openxmlformats.org/officeDocument/2006/relationships/image" Target="../media/image26.png"/><Relationship Id="rId4" Type="http://schemas.openxmlformats.org/officeDocument/2006/relationships/hyperlink" Target="https://ferrovit.com.vn/acid-folic-la-gi/5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femexer.org/15549/anemia-hemolitica-autoinmune/" TargetMode="External"/><Relationship Id="rId1" Type="http://schemas.openxmlformats.org/officeDocument/2006/relationships/image" Target="../media/image24.jpg"/><Relationship Id="rId5" Type="http://schemas.openxmlformats.org/officeDocument/2006/relationships/image" Target="../media/image26.png"/><Relationship Id="rId4" Type="http://schemas.openxmlformats.org/officeDocument/2006/relationships/hyperlink" Target="https://ferrovit.com.vn/acid-folic-la-gi/5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134FE-5D72-4301-8F03-F54F594FB5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272659-A13E-4918-88B4-8E9D716ED21B}">
      <dgm:prSet phldrT="[Testo]"/>
      <dgm:spPr/>
      <dgm:t>
        <a:bodyPr/>
        <a:lstStyle/>
        <a:p>
          <a:r>
            <a:rPr lang="it-IT" dirty="0"/>
            <a:t>Nuove abitudini alimentari</a:t>
          </a:r>
        </a:p>
      </dgm:t>
    </dgm:pt>
    <dgm:pt modelId="{EF76BF95-EDA7-450F-B87A-3FC1E3B07067}" type="parTrans" cxnId="{E53A9BA3-E8B2-467D-859D-BAFFD8209728}">
      <dgm:prSet/>
      <dgm:spPr/>
      <dgm:t>
        <a:bodyPr/>
        <a:lstStyle/>
        <a:p>
          <a:endParaRPr lang="it-IT"/>
        </a:p>
      </dgm:t>
    </dgm:pt>
    <dgm:pt modelId="{56780AE4-F5DE-4990-BE83-989F1676FFEC}" type="sibTrans" cxnId="{E53A9BA3-E8B2-467D-859D-BAFFD8209728}">
      <dgm:prSet/>
      <dgm:spPr/>
      <dgm:t>
        <a:bodyPr/>
        <a:lstStyle/>
        <a:p>
          <a:endParaRPr lang="it-IT"/>
        </a:p>
      </dgm:t>
    </dgm:pt>
    <dgm:pt modelId="{F799204C-81C7-407D-9AE4-BA993D251CF9}">
      <dgm:prSet phldrT="[Testo]"/>
      <dgm:spPr/>
      <dgm:t>
        <a:bodyPr/>
        <a:lstStyle/>
        <a:p>
          <a:r>
            <a:rPr lang="it-IT" dirty="0"/>
            <a:t>Deficit nutrizionali</a:t>
          </a:r>
        </a:p>
      </dgm:t>
    </dgm:pt>
    <dgm:pt modelId="{0ECEC840-7128-4AFF-B4F0-CD2CBFF5577D}" type="parTrans" cxnId="{8B8C31EB-06E0-4A23-90E7-45333064B8E4}">
      <dgm:prSet/>
      <dgm:spPr/>
      <dgm:t>
        <a:bodyPr/>
        <a:lstStyle/>
        <a:p>
          <a:endParaRPr lang="it-IT"/>
        </a:p>
      </dgm:t>
    </dgm:pt>
    <dgm:pt modelId="{FA423FFB-B7D5-4269-97F6-C176F732189B}" type="sibTrans" cxnId="{8B8C31EB-06E0-4A23-90E7-45333064B8E4}">
      <dgm:prSet/>
      <dgm:spPr/>
      <dgm:t>
        <a:bodyPr/>
        <a:lstStyle/>
        <a:p>
          <a:endParaRPr lang="it-IT"/>
        </a:p>
      </dgm:t>
    </dgm:pt>
    <dgm:pt modelId="{F870CDF3-C517-4EC4-B7E6-DE5D843A3FFB}">
      <dgm:prSet phldrT="[Testo]"/>
      <dgm:spPr/>
      <dgm:t>
        <a:bodyPr/>
        <a:lstStyle/>
        <a:p>
          <a:r>
            <a:rPr lang="it-IT" dirty="0"/>
            <a:t>Patologie associate</a:t>
          </a:r>
        </a:p>
      </dgm:t>
    </dgm:pt>
    <dgm:pt modelId="{A10D58F2-B8CD-43D9-A6F2-7655A5204463}" type="parTrans" cxnId="{3366CD5B-C9DA-4B43-A346-95FC257D7EBC}">
      <dgm:prSet/>
      <dgm:spPr/>
      <dgm:t>
        <a:bodyPr/>
        <a:lstStyle/>
        <a:p>
          <a:endParaRPr lang="it-IT"/>
        </a:p>
      </dgm:t>
    </dgm:pt>
    <dgm:pt modelId="{D63C9B18-37D6-4893-825F-2B8B4A6E9A92}" type="sibTrans" cxnId="{3366CD5B-C9DA-4B43-A346-95FC257D7EBC}">
      <dgm:prSet/>
      <dgm:spPr/>
      <dgm:t>
        <a:bodyPr/>
        <a:lstStyle/>
        <a:p>
          <a:endParaRPr lang="it-IT"/>
        </a:p>
      </dgm:t>
    </dgm:pt>
    <dgm:pt modelId="{A0652F14-A43A-4547-B0F3-77997AAAEE96}">
      <dgm:prSet phldrT="[Testo]"/>
      <dgm:spPr/>
      <dgm:t>
        <a:bodyPr/>
        <a:lstStyle/>
        <a:p>
          <a:r>
            <a:rPr lang="it-IT" dirty="0"/>
            <a:t>Gravidanza</a:t>
          </a:r>
        </a:p>
      </dgm:t>
    </dgm:pt>
    <dgm:pt modelId="{4E4B80F6-55E3-4315-B14F-8EEB814C1A47}" type="parTrans" cxnId="{ECC3D494-AF3D-4223-8410-51EF1153BB7B}">
      <dgm:prSet/>
      <dgm:spPr/>
      <dgm:t>
        <a:bodyPr/>
        <a:lstStyle/>
        <a:p>
          <a:endParaRPr lang="it-IT"/>
        </a:p>
      </dgm:t>
    </dgm:pt>
    <dgm:pt modelId="{DC65BD1F-BFCE-40C9-8D39-2F93B666D0FD}" type="sibTrans" cxnId="{ECC3D494-AF3D-4223-8410-51EF1153BB7B}">
      <dgm:prSet/>
      <dgm:spPr/>
      <dgm:t>
        <a:bodyPr/>
        <a:lstStyle/>
        <a:p>
          <a:endParaRPr lang="it-IT"/>
        </a:p>
      </dgm:t>
    </dgm:pt>
    <dgm:pt modelId="{E4EBE29D-E68E-4F20-A8B2-9742E8DBB20D}">
      <dgm:prSet phldrT="[Testo]"/>
      <dgm:spPr/>
      <dgm:t>
        <a:bodyPr/>
        <a:lstStyle/>
        <a:p>
          <a:r>
            <a:rPr lang="it-IT" dirty="0"/>
            <a:t>Difficoltà psicologiche</a:t>
          </a:r>
        </a:p>
      </dgm:t>
    </dgm:pt>
    <dgm:pt modelId="{DFEAB61E-14BE-4CD9-80C0-8F5CA2ADF840}" type="parTrans" cxnId="{D7781A94-3FD5-4976-B731-8BD584F8E39C}">
      <dgm:prSet/>
      <dgm:spPr/>
      <dgm:t>
        <a:bodyPr/>
        <a:lstStyle/>
        <a:p>
          <a:endParaRPr lang="it-IT"/>
        </a:p>
      </dgm:t>
    </dgm:pt>
    <dgm:pt modelId="{C296CD5E-7CE7-4087-B082-57845AF71910}" type="sibTrans" cxnId="{D7781A94-3FD5-4976-B731-8BD584F8E39C}">
      <dgm:prSet/>
      <dgm:spPr/>
      <dgm:t>
        <a:bodyPr/>
        <a:lstStyle/>
        <a:p>
          <a:endParaRPr lang="it-IT"/>
        </a:p>
      </dgm:t>
    </dgm:pt>
    <dgm:pt modelId="{58B17F7F-2CF5-4C58-BB0C-1D256FE34008}">
      <dgm:prSet phldrT="[Testo]"/>
      <dgm:spPr/>
      <dgm:t>
        <a:bodyPr/>
        <a:lstStyle/>
        <a:p>
          <a:r>
            <a:rPr lang="it-IT" dirty="0"/>
            <a:t>Weight </a:t>
          </a:r>
          <a:r>
            <a:rPr lang="it-IT" dirty="0" err="1"/>
            <a:t>regain</a:t>
          </a:r>
          <a:endParaRPr lang="it-IT" dirty="0"/>
        </a:p>
      </dgm:t>
    </dgm:pt>
    <dgm:pt modelId="{EEF80700-0369-4CA5-BC63-97DCB5B00C47}" type="parTrans" cxnId="{EB333FD8-5F35-43C0-9E0A-0BF8678F7FF3}">
      <dgm:prSet/>
      <dgm:spPr/>
      <dgm:t>
        <a:bodyPr/>
        <a:lstStyle/>
        <a:p>
          <a:endParaRPr lang="it-IT"/>
        </a:p>
      </dgm:t>
    </dgm:pt>
    <dgm:pt modelId="{2CB06232-154C-49DD-996F-72CDA822D174}" type="sibTrans" cxnId="{EB333FD8-5F35-43C0-9E0A-0BF8678F7FF3}">
      <dgm:prSet/>
      <dgm:spPr/>
      <dgm:t>
        <a:bodyPr/>
        <a:lstStyle/>
        <a:p>
          <a:endParaRPr lang="it-IT"/>
        </a:p>
      </dgm:t>
    </dgm:pt>
    <dgm:pt modelId="{57687C2B-EBF1-4DB3-8254-C9CBF2BD12E4}" type="pres">
      <dgm:prSet presAssocID="{1CD134FE-5D72-4301-8F03-F54F594FB59F}" presName="Name0" presStyleCnt="0">
        <dgm:presLayoutVars>
          <dgm:chMax val="7"/>
          <dgm:chPref val="7"/>
          <dgm:dir/>
        </dgm:presLayoutVars>
      </dgm:prSet>
      <dgm:spPr/>
    </dgm:pt>
    <dgm:pt modelId="{B182B9B5-343C-4C6D-B21F-716EEC0AC994}" type="pres">
      <dgm:prSet presAssocID="{1CD134FE-5D72-4301-8F03-F54F594FB59F}" presName="Name1" presStyleCnt="0"/>
      <dgm:spPr/>
    </dgm:pt>
    <dgm:pt modelId="{6B7C57D4-4ECC-4FA3-941B-42BA9FD329E3}" type="pres">
      <dgm:prSet presAssocID="{1CD134FE-5D72-4301-8F03-F54F594FB59F}" presName="cycle" presStyleCnt="0"/>
      <dgm:spPr/>
    </dgm:pt>
    <dgm:pt modelId="{2109FD6A-75C5-4BA0-92FF-955982406447}" type="pres">
      <dgm:prSet presAssocID="{1CD134FE-5D72-4301-8F03-F54F594FB59F}" presName="srcNode" presStyleLbl="node1" presStyleIdx="0" presStyleCnt="6"/>
      <dgm:spPr/>
    </dgm:pt>
    <dgm:pt modelId="{7666BDDB-BF6D-4F0D-84BA-ECF4CF6DDAC5}" type="pres">
      <dgm:prSet presAssocID="{1CD134FE-5D72-4301-8F03-F54F594FB59F}" presName="conn" presStyleLbl="parChTrans1D2" presStyleIdx="0" presStyleCnt="1"/>
      <dgm:spPr/>
    </dgm:pt>
    <dgm:pt modelId="{86559A59-7B1C-40C6-A8FC-7E8C189E9498}" type="pres">
      <dgm:prSet presAssocID="{1CD134FE-5D72-4301-8F03-F54F594FB59F}" presName="extraNode" presStyleLbl="node1" presStyleIdx="0" presStyleCnt="6"/>
      <dgm:spPr/>
    </dgm:pt>
    <dgm:pt modelId="{CC295B5A-7506-471D-A8C3-8ABD0D0AB0E6}" type="pres">
      <dgm:prSet presAssocID="{1CD134FE-5D72-4301-8F03-F54F594FB59F}" presName="dstNode" presStyleLbl="node1" presStyleIdx="0" presStyleCnt="6"/>
      <dgm:spPr/>
    </dgm:pt>
    <dgm:pt modelId="{B3022CA2-D323-4824-A677-AE1EDA9B5B7C}" type="pres">
      <dgm:prSet presAssocID="{A0272659-A13E-4918-88B4-8E9D716ED21B}" presName="text_1" presStyleLbl="node1" presStyleIdx="0" presStyleCnt="6">
        <dgm:presLayoutVars>
          <dgm:bulletEnabled val="1"/>
        </dgm:presLayoutVars>
      </dgm:prSet>
      <dgm:spPr/>
    </dgm:pt>
    <dgm:pt modelId="{B4EA78D3-1C0C-45BE-B3C8-9A9AB4FA1389}" type="pres">
      <dgm:prSet presAssocID="{A0272659-A13E-4918-88B4-8E9D716ED21B}" presName="accent_1" presStyleCnt="0"/>
      <dgm:spPr/>
    </dgm:pt>
    <dgm:pt modelId="{C6628412-0789-416E-B8CB-F8E6C4C236F1}" type="pres">
      <dgm:prSet presAssocID="{A0272659-A13E-4918-88B4-8E9D716ED21B}" presName="accentRepeatNode" presStyleLbl="solidFgAcc1" presStyleIdx="0" presStyleCnt="6" custLinFactNeighborX="6957" custLinFactNeighborY="-1421"/>
      <dgm:spPr/>
    </dgm:pt>
    <dgm:pt modelId="{4342288D-9499-42B0-8030-6A1C39D9E141}" type="pres">
      <dgm:prSet presAssocID="{F799204C-81C7-407D-9AE4-BA993D251CF9}" presName="text_2" presStyleLbl="node1" presStyleIdx="1" presStyleCnt="6" custScaleY="122315">
        <dgm:presLayoutVars>
          <dgm:bulletEnabled val="1"/>
        </dgm:presLayoutVars>
      </dgm:prSet>
      <dgm:spPr/>
    </dgm:pt>
    <dgm:pt modelId="{1CC788C3-B48B-4C74-BD17-819684C9C1B7}" type="pres">
      <dgm:prSet presAssocID="{F799204C-81C7-407D-9AE4-BA993D251CF9}" presName="accent_2" presStyleCnt="0"/>
      <dgm:spPr/>
    </dgm:pt>
    <dgm:pt modelId="{1AEA0AB6-189C-40D2-A5BA-958343C734CB}" type="pres">
      <dgm:prSet presAssocID="{F799204C-81C7-407D-9AE4-BA993D251CF9}" presName="accentRepeatNode" presStyleLbl="solidFgAcc1" presStyleIdx="1" presStyleCnt="6"/>
      <dgm:spPr/>
    </dgm:pt>
    <dgm:pt modelId="{F76D4E3C-FEE5-40FD-B783-6A9281AF0485}" type="pres">
      <dgm:prSet presAssocID="{F870CDF3-C517-4EC4-B7E6-DE5D843A3FFB}" presName="text_3" presStyleLbl="node1" presStyleIdx="2" presStyleCnt="6">
        <dgm:presLayoutVars>
          <dgm:bulletEnabled val="1"/>
        </dgm:presLayoutVars>
      </dgm:prSet>
      <dgm:spPr/>
    </dgm:pt>
    <dgm:pt modelId="{5F7125F7-46B8-45C3-9837-4FA252A578FE}" type="pres">
      <dgm:prSet presAssocID="{F870CDF3-C517-4EC4-B7E6-DE5D843A3FFB}" presName="accent_3" presStyleCnt="0"/>
      <dgm:spPr/>
    </dgm:pt>
    <dgm:pt modelId="{C98FD972-B367-4ECC-9A2A-BFCE34B2884D}" type="pres">
      <dgm:prSet presAssocID="{F870CDF3-C517-4EC4-B7E6-DE5D843A3FFB}" presName="accentRepeatNode" presStyleLbl="solidFgAcc1" presStyleIdx="2" presStyleCnt="6"/>
      <dgm:spPr/>
    </dgm:pt>
    <dgm:pt modelId="{BC16BA9C-37A6-49FA-9021-198DD78CE71B}" type="pres">
      <dgm:prSet presAssocID="{A0652F14-A43A-4547-B0F3-77997AAAEE96}" presName="text_4" presStyleLbl="node1" presStyleIdx="3" presStyleCnt="6">
        <dgm:presLayoutVars>
          <dgm:bulletEnabled val="1"/>
        </dgm:presLayoutVars>
      </dgm:prSet>
      <dgm:spPr/>
    </dgm:pt>
    <dgm:pt modelId="{9DDD85CF-4BF0-40EA-B840-BC7C1FEB326E}" type="pres">
      <dgm:prSet presAssocID="{A0652F14-A43A-4547-B0F3-77997AAAEE96}" presName="accent_4" presStyleCnt="0"/>
      <dgm:spPr/>
    </dgm:pt>
    <dgm:pt modelId="{BD65F07D-7C72-44EB-98B2-FCB92CFA9FB0}" type="pres">
      <dgm:prSet presAssocID="{A0652F14-A43A-4547-B0F3-77997AAAEE96}" presName="accentRepeatNode" presStyleLbl="solidFgAcc1" presStyleIdx="3" presStyleCnt="6"/>
      <dgm:spPr/>
    </dgm:pt>
    <dgm:pt modelId="{69F912DA-69B6-4D99-B27B-815132E0F835}" type="pres">
      <dgm:prSet presAssocID="{E4EBE29D-E68E-4F20-A8B2-9742E8DBB20D}" presName="text_5" presStyleLbl="node1" presStyleIdx="4" presStyleCnt="6">
        <dgm:presLayoutVars>
          <dgm:bulletEnabled val="1"/>
        </dgm:presLayoutVars>
      </dgm:prSet>
      <dgm:spPr/>
    </dgm:pt>
    <dgm:pt modelId="{15FD9B1D-29B8-4B8D-A1ED-666DEABFECFF}" type="pres">
      <dgm:prSet presAssocID="{E4EBE29D-E68E-4F20-A8B2-9742E8DBB20D}" presName="accent_5" presStyleCnt="0"/>
      <dgm:spPr/>
    </dgm:pt>
    <dgm:pt modelId="{ACB6F2F5-069A-4102-9CF9-986F21DCF858}" type="pres">
      <dgm:prSet presAssocID="{E4EBE29D-E68E-4F20-A8B2-9742E8DBB20D}" presName="accentRepeatNode" presStyleLbl="solidFgAcc1" presStyleIdx="4" presStyleCnt="6" custLinFactNeighborX="2725" custLinFactNeighborY="-104"/>
      <dgm:spPr/>
    </dgm:pt>
    <dgm:pt modelId="{FC378550-B46D-41CD-8CF8-81B2B6776352}" type="pres">
      <dgm:prSet presAssocID="{58B17F7F-2CF5-4C58-BB0C-1D256FE34008}" presName="text_6" presStyleLbl="node1" presStyleIdx="5" presStyleCnt="6">
        <dgm:presLayoutVars>
          <dgm:bulletEnabled val="1"/>
        </dgm:presLayoutVars>
      </dgm:prSet>
      <dgm:spPr/>
    </dgm:pt>
    <dgm:pt modelId="{D4D0C352-DC9A-4F85-99BD-7D0D975EBFE3}" type="pres">
      <dgm:prSet presAssocID="{58B17F7F-2CF5-4C58-BB0C-1D256FE34008}" presName="accent_6" presStyleCnt="0"/>
      <dgm:spPr/>
    </dgm:pt>
    <dgm:pt modelId="{BCEA6163-BBDF-48D8-9C75-8876645A54C7}" type="pres">
      <dgm:prSet presAssocID="{58B17F7F-2CF5-4C58-BB0C-1D256FE34008}" presName="accentRepeatNode" presStyleLbl="solidFgAcc1" presStyleIdx="5" presStyleCnt="6"/>
      <dgm:spPr/>
    </dgm:pt>
  </dgm:ptLst>
  <dgm:cxnLst>
    <dgm:cxn modelId="{3AD45F2C-AB72-4591-81F0-83C5FB118471}" type="presOf" srcId="{E4EBE29D-E68E-4F20-A8B2-9742E8DBB20D}" destId="{69F912DA-69B6-4D99-B27B-815132E0F835}" srcOrd="0" destOrd="0" presId="urn:microsoft.com/office/officeart/2008/layout/VerticalCurvedList"/>
    <dgm:cxn modelId="{3366CD5B-C9DA-4B43-A346-95FC257D7EBC}" srcId="{1CD134FE-5D72-4301-8F03-F54F594FB59F}" destId="{F870CDF3-C517-4EC4-B7E6-DE5D843A3FFB}" srcOrd="2" destOrd="0" parTransId="{A10D58F2-B8CD-43D9-A6F2-7655A5204463}" sibTransId="{D63C9B18-37D6-4893-825F-2B8B4A6E9A92}"/>
    <dgm:cxn modelId="{B7482E7A-2FA1-4136-A894-1A8189AF4B4B}" type="presOf" srcId="{A0652F14-A43A-4547-B0F3-77997AAAEE96}" destId="{BC16BA9C-37A6-49FA-9021-198DD78CE71B}" srcOrd="0" destOrd="0" presId="urn:microsoft.com/office/officeart/2008/layout/VerticalCurvedList"/>
    <dgm:cxn modelId="{7A314884-482B-4FED-820A-85A9BBB6DBCD}" type="presOf" srcId="{56780AE4-F5DE-4990-BE83-989F1676FFEC}" destId="{7666BDDB-BF6D-4F0D-84BA-ECF4CF6DDAC5}" srcOrd="0" destOrd="0" presId="urn:microsoft.com/office/officeart/2008/layout/VerticalCurvedList"/>
    <dgm:cxn modelId="{84D8CE8E-BB63-4550-9BE6-870BF727604E}" type="presOf" srcId="{F799204C-81C7-407D-9AE4-BA993D251CF9}" destId="{4342288D-9499-42B0-8030-6A1C39D9E141}" srcOrd="0" destOrd="0" presId="urn:microsoft.com/office/officeart/2008/layout/VerticalCurvedList"/>
    <dgm:cxn modelId="{E5E43791-9BE7-4E69-985E-34E44F5F5ED2}" type="presOf" srcId="{F870CDF3-C517-4EC4-B7E6-DE5D843A3FFB}" destId="{F76D4E3C-FEE5-40FD-B783-6A9281AF0485}" srcOrd="0" destOrd="0" presId="urn:microsoft.com/office/officeart/2008/layout/VerticalCurvedList"/>
    <dgm:cxn modelId="{D7781A94-3FD5-4976-B731-8BD584F8E39C}" srcId="{1CD134FE-5D72-4301-8F03-F54F594FB59F}" destId="{E4EBE29D-E68E-4F20-A8B2-9742E8DBB20D}" srcOrd="4" destOrd="0" parTransId="{DFEAB61E-14BE-4CD9-80C0-8F5CA2ADF840}" sibTransId="{C296CD5E-7CE7-4087-B082-57845AF71910}"/>
    <dgm:cxn modelId="{ECC3D494-AF3D-4223-8410-51EF1153BB7B}" srcId="{1CD134FE-5D72-4301-8F03-F54F594FB59F}" destId="{A0652F14-A43A-4547-B0F3-77997AAAEE96}" srcOrd="3" destOrd="0" parTransId="{4E4B80F6-55E3-4315-B14F-8EEB814C1A47}" sibTransId="{DC65BD1F-BFCE-40C9-8D39-2F93B666D0FD}"/>
    <dgm:cxn modelId="{A1C6249D-DD8F-4CD9-B5CC-8521852D3589}" type="presOf" srcId="{1CD134FE-5D72-4301-8F03-F54F594FB59F}" destId="{57687C2B-EBF1-4DB3-8254-C9CBF2BD12E4}" srcOrd="0" destOrd="0" presId="urn:microsoft.com/office/officeart/2008/layout/VerticalCurvedList"/>
    <dgm:cxn modelId="{E53A9BA3-E8B2-467D-859D-BAFFD8209728}" srcId="{1CD134FE-5D72-4301-8F03-F54F594FB59F}" destId="{A0272659-A13E-4918-88B4-8E9D716ED21B}" srcOrd="0" destOrd="0" parTransId="{EF76BF95-EDA7-450F-B87A-3FC1E3B07067}" sibTransId="{56780AE4-F5DE-4990-BE83-989F1676FFEC}"/>
    <dgm:cxn modelId="{990279BE-9632-4C1E-B809-3C67D020CFF0}" type="presOf" srcId="{58B17F7F-2CF5-4C58-BB0C-1D256FE34008}" destId="{FC378550-B46D-41CD-8CF8-81B2B6776352}" srcOrd="0" destOrd="0" presId="urn:microsoft.com/office/officeart/2008/layout/VerticalCurvedList"/>
    <dgm:cxn modelId="{EB333FD8-5F35-43C0-9E0A-0BF8678F7FF3}" srcId="{1CD134FE-5D72-4301-8F03-F54F594FB59F}" destId="{58B17F7F-2CF5-4C58-BB0C-1D256FE34008}" srcOrd="5" destOrd="0" parTransId="{EEF80700-0369-4CA5-BC63-97DCB5B00C47}" sibTransId="{2CB06232-154C-49DD-996F-72CDA822D174}"/>
    <dgm:cxn modelId="{8B8C31EB-06E0-4A23-90E7-45333064B8E4}" srcId="{1CD134FE-5D72-4301-8F03-F54F594FB59F}" destId="{F799204C-81C7-407D-9AE4-BA993D251CF9}" srcOrd="1" destOrd="0" parTransId="{0ECEC840-7128-4AFF-B4F0-CD2CBFF5577D}" sibTransId="{FA423FFB-B7D5-4269-97F6-C176F732189B}"/>
    <dgm:cxn modelId="{EBF7FEF7-2EEF-4B6D-8D1E-909A4B49C1AA}" type="presOf" srcId="{A0272659-A13E-4918-88B4-8E9D716ED21B}" destId="{B3022CA2-D323-4824-A677-AE1EDA9B5B7C}" srcOrd="0" destOrd="0" presId="urn:microsoft.com/office/officeart/2008/layout/VerticalCurvedList"/>
    <dgm:cxn modelId="{0FAF4B11-8A56-4697-AADB-257918335BFF}" type="presParOf" srcId="{57687C2B-EBF1-4DB3-8254-C9CBF2BD12E4}" destId="{B182B9B5-343C-4C6D-B21F-716EEC0AC994}" srcOrd="0" destOrd="0" presId="urn:microsoft.com/office/officeart/2008/layout/VerticalCurvedList"/>
    <dgm:cxn modelId="{8E6B5981-BE0C-42D4-912E-7D5E6E4A4D2E}" type="presParOf" srcId="{B182B9B5-343C-4C6D-B21F-716EEC0AC994}" destId="{6B7C57D4-4ECC-4FA3-941B-42BA9FD329E3}" srcOrd="0" destOrd="0" presId="urn:microsoft.com/office/officeart/2008/layout/VerticalCurvedList"/>
    <dgm:cxn modelId="{E911CCAE-DCDC-45C6-8E32-384CEEA70B71}" type="presParOf" srcId="{6B7C57D4-4ECC-4FA3-941B-42BA9FD329E3}" destId="{2109FD6A-75C5-4BA0-92FF-955982406447}" srcOrd="0" destOrd="0" presId="urn:microsoft.com/office/officeart/2008/layout/VerticalCurvedList"/>
    <dgm:cxn modelId="{170978DF-59A7-4E6D-93E8-6EABDED64B50}" type="presParOf" srcId="{6B7C57D4-4ECC-4FA3-941B-42BA9FD329E3}" destId="{7666BDDB-BF6D-4F0D-84BA-ECF4CF6DDAC5}" srcOrd="1" destOrd="0" presId="urn:microsoft.com/office/officeart/2008/layout/VerticalCurvedList"/>
    <dgm:cxn modelId="{845B836B-FD56-42CF-9DED-BA882E65D585}" type="presParOf" srcId="{6B7C57D4-4ECC-4FA3-941B-42BA9FD329E3}" destId="{86559A59-7B1C-40C6-A8FC-7E8C189E9498}" srcOrd="2" destOrd="0" presId="urn:microsoft.com/office/officeart/2008/layout/VerticalCurvedList"/>
    <dgm:cxn modelId="{329E192A-4921-4A13-BA6E-1DCE6918408F}" type="presParOf" srcId="{6B7C57D4-4ECC-4FA3-941B-42BA9FD329E3}" destId="{CC295B5A-7506-471D-A8C3-8ABD0D0AB0E6}" srcOrd="3" destOrd="0" presId="urn:microsoft.com/office/officeart/2008/layout/VerticalCurvedList"/>
    <dgm:cxn modelId="{28FBE8B7-E9E9-409A-AEAA-510263EA16EE}" type="presParOf" srcId="{B182B9B5-343C-4C6D-B21F-716EEC0AC994}" destId="{B3022CA2-D323-4824-A677-AE1EDA9B5B7C}" srcOrd="1" destOrd="0" presId="urn:microsoft.com/office/officeart/2008/layout/VerticalCurvedList"/>
    <dgm:cxn modelId="{24390748-996C-4BC8-8AF7-E0264634A5D3}" type="presParOf" srcId="{B182B9B5-343C-4C6D-B21F-716EEC0AC994}" destId="{B4EA78D3-1C0C-45BE-B3C8-9A9AB4FA1389}" srcOrd="2" destOrd="0" presId="urn:microsoft.com/office/officeart/2008/layout/VerticalCurvedList"/>
    <dgm:cxn modelId="{0D97E5B7-30DB-4364-974D-3F66FCB02C1A}" type="presParOf" srcId="{B4EA78D3-1C0C-45BE-B3C8-9A9AB4FA1389}" destId="{C6628412-0789-416E-B8CB-F8E6C4C236F1}" srcOrd="0" destOrd="0" presId="urn:microsoft.com/office/officeart/2008/layout/VerticalCurvedList"/>
    <dgm:cxn modelId="{39D8A779-38BA-4461-8BD6-F7729A590AF9}" type="presParOf" srcId="{B182B9B5-343C-4C6D-B21F-716EEC0AC994}" destId="{4342288D-9499-42B0-8030-6A1C39D9E141}" srcOrd="3" destOrd="0" presId="urn:microsoft.com/office/officeart/2008/layout/VerticalCurvedList"/>
    <dgm:cxn modelId="{F6680683-92B8-4E14-AB8E-4C3FE171C962}" type="presParOf" srcId="{B182B9B5-343C-4C6D-B21F-716EEC0AC994}" destId="{1CC788C3-B48B-4C74-BD17-819684C9C1B7}" srcOrd="4" destOrd="0" presId="urn:microsoft.com/office/officeart/2008/layout/VerticalCurvedList"/>
    <dgm:cxn modelId="{0C243185-6FFC-465A-818E-A5CFCC8AF5D8}" type="presParOf" srcId="{1CC788C3-B48B-4C74-BD17-819684C9C1B7}" destId="{1AEA0AB6-189C-40D2-A5BA-958343C734CB}" srcOrd="0" destOrd="0" presId="urn:microsoft.com/office/officeart/2008/layout/VerticalCurvedList"/>
    <dgm:cxn modelId="{54DA20B1-CCE1-4C58-B9C8-0F93FB54E1B3}" type="presParOf" srcId="{B182B9B5-343C-4C6D-B21F-716EEC0AC994}" destId="{F76D4E3C-FEE5-40FD-B783-6A9281AF0485}" srcOrd="5" destOrd="0" presId="urn:microsoft.com/office/officeart/2008/layout/VerticalCurvedList"/>
    <dgm:cxn modelId="{5FE95033-A9E0-4BCA-AEA7-B3504603EDA9}" type="presParOf" srcId="{B182B9B5-343C-4C6D-B21F-716EEC0AC994}" destId="{5F7125F7-46B8-45C3-9837-4FA252A578FE}" srcOrd="6" destOrd="0" presId="urn:microsoft.com/office/officeart/2008/layout/VerticalCurvedList"/>
    <dgm:cxn modelId="{DE289671-6F5D-4E98-AF98-5AD35272FB3C}" type="presParOf" srcId="{5F7125F7-46B8-45C3-9837-4FA252A578FE}" destId="{C98FD972-B367-4ECC-9A2A-BFCE34B2884D}" srcOrd="0" destOrd="0" presId="urn:microsoft.com/office/officeart/2008/layout/VerticalCurvedList"/>
    <dgm:cxn modelId="{B702589D-9AF9-4F89-BAD8-1B1A1C1FAA60}" type="presParOf" srcId="{B182B9B5-343C-4C6D-B21F-716EEC0AC994}" destId="{BC16BA9C-37A6-49FA-9021-198DD78CE71B}" srcOrd="7" destOrd="0" presId="urn:microsoft.com/office/officeart/2008/layout/VerticalCurvedList"/>
    <dgm:cxn modelId="{702698DF-2F4D-42F8-AF04-E8D70854D9C9}" type="presParOf" srcId="{B182B9B5-343C-4C6D-B21F-716EEC0AC994}" destId="{9DDD85CF-4BF0-40EA-B840-BC7C1FEB326E}" srcOrd="8" destOrd="0" presId="urn:microsoft.com/office/officeart/2008/layout/VerticalCurvedList"/>
    <dgm:cxn modelId="{33F5CE43-0DA3-494A-A8D0-EF6FFDCAFF86}" type="presParOf" srcId="{9DDD85CF-4BF0-40EA-B840-BC7C1FEB326E}" destId="{BD65F07D-7C72-44EB-98B2-FCB92CFA9FB0}" srcOrd="0" destOrd="0" presId="urn:microsoft.com/office/officeart/2008/layout/VerticalCurvedList"/>
    <dgm:cxn modelId="{9799A6A8-F51D-473D-925A-F5CF3D383B70}" type="presParOf" srcId="{B182B9B5-343C-4C6D-B21F-716EEC0AC994}" destId="{69F912DA-69B6-4D99-B27B-815132E0F835}" srcOrd="9" destOrd="0" presId="urn:microsoft.com/office/officeart/2008/layout/VerticalCurvedList"/>
    <dgm:cxn modelId="{2DAEDB6F-BBCE-46BD-B2F5-4312E5A87A2A}" type="presParOf" srcId="{B182B9B5-343C-4C6D-B21F-716EEC0AC994}" destId="{15FD9B1D-29B8-4B8D-A1ED-666DEABFECFF}" srcOrd="10" destOrd="0" presId="urn:microsoft.com/office/officeart/2008/layout/VerticalCurvedList"/>
    <dgm:cxn modelId="{D0BF6361-967B-44A1-A1CA-707A19CABB5D}" type="presParOf" srcId="{15FD9B1D-29B8-4B8D-A1ED-666DEABFECFF}" destId="{ACB6F2F5-069A-4102-9CF9-986F21DCF858}" srcOrd="0" destOrd="0" presId="urn:microsoft.com/office/officeart/2008/layout/VerticalCurvedList"/>
    <dgm:cxn modelId="{09E84473-5312-48B5-AF62-FEDB6913EFF5}" type="presParOf" srcId="{B182B9B5-343C-4C6D-B21F-716EEC0AC994}" destId="{FC378550-B46D-41CD-8CF8-81B2B6776352}" srcOrd="11" destOrd="0" presId="urn:microsoft.com/office/officeart/2008/layout/VerticalCurvedList"/>
    <dgm:cxn modelId="{010F4EDC-93EC-4364-A708-70396A9385B3}" type="presParOf" srcId="{B182B9B5-343C-4C6D-B21F-716EEC0AC994}" destId="{D4D0C352-DC9A-4F85-99BD-7D0D975EBFE3}" srcOrd="12" destOrd="0" presId="urn:microsoft.com/office/officeart/2008/layout/VerticalCurvedList"/>
    <dgm:cxn modelId="{F6FB380B-0FDB-4CC3-9C37-8BB1F01E7702}" type="presParOf" srcId="{D4D0C352-DC9A-4F85-99BD-7D0D975EBFE3}" destId="{BCEA6163-BBDF-48D8-9C75-8876645A54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925422-6FAA-45C4-AEE7-3E181EF5C2A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53A1F9-D5F6-4397-B33A-1114E1C4B3B2}">
      <dgm:prSet phldrT="[Testo]"/>
      <dgm:spPr/>
      <dgm:t>
        <a:bodyPr/>
        <a:lstStyle/>
        <a:p>
          <a:r>
            <a:rPr lang="it-IT" dirty="0">
              <a:solidFill>
                <a:srgbClr val="002060"/>
              </a:solidFill>
            </a:rPr>
            <a:t>I pazienti bariatrici dovrebbero ricevere una periodica consulenza nutrizionale da parte di un medico nutrizionista o di un dietista</a:t>
          </a:r>
          <a:endParaRPr lang="it-IT" dirty="0"/>
        </a:p>
      </dgm:t>
    </dgm:pt>
    <dgm:pt modelId="{9FE2C4B7-88D2-437B-A496-848FA3DDA5F7}" type="parTrans" cxnId="{856973C4-D8CB-480D-BDA8-5EA7C50D8C98}">
      <dgm:prSet/>
      <dgm:spPr/>
      <dgm:t>
        <a:bodyPr/>
        <a:lstStyle/>
        <a:p>
          <a:endParaRPr lang="it-IT"/>
        </a:p>
      </dgm:t>
    </dgm:pt>
    <dgm:pt modelId="{BBEAE14B-F9BA-472D-A546-CB915E8F5FBD}" type="sibTrans" cxnId="{856973C4-D8CB-480D-BDA8-5EA7C50D8C98}">
      <dgm:prSet/>
      <dgm:spPr/>
      <dgm:t>
        <a:bodyPr/>
        <a:lstStyle/>
        <a:p>
          <a:endParaRPr lang="it-IT"/>
        </a:p>
      </dgm:t>
    </dgm:pt>
    <dgm:pt modelId="{15B487AA-B8F8-47EF-BD31-B2F7254BD0AB}">
      <dgm:prSet/>
      <dgm:spPr/>
      <dgm:t>
        <a:bodyPr/>
        <a:lstStyle/>
        <a:p>
          <a:r>
            <a:rPr lang="it-IT">
              <a:solidFill>
                <a:srgbClr val="002060"/>
              </a:solidFill>
            </a:rPr>
            <a:t>L’integrazione multiminerale e multivitaminica, a lungo termine, dovrebbe essere prescritta a ogni paziente dopo chirurgia bariatrica e in maniera personalizzata a seconda della procedura chirurgica.</a:t>
          </a:r>
          <a:endParaRPr lang="it-IT" dirty="0">
            <a:solidFill>
              <a:srgbClr val="002060"/>
            </a:solidFill>
          </a:endParaRPr>
        </a:p>
      </dgm:t>
    </dgm:pt>
    <dgm:pt modelId="{07C123DC-1C3F-47F5-AB34-9718F32BDEC3}" type="parTrans" cxnId="{EEE0ADE9-B799-481C-B3A3-DF9FFEEC7150}">
      <dgm:prSet/>
      <dgm:spPr/>
      <dgm:t>
        <a:bodyPr/>
        <a:lstStyle/>
        <a:p>
          <a:endParaRPr lang="it-IT"/>
        </a:p>
      </dgm:t>
    </dgm:pt>
    <dgm:pt modelId="{25CF70C0-534E-416E-8EE1-24953D41775E}" type="sibTrans" cxnId="{EEE0ADE9-B799-481C-B3A3-DF9FFEEC7150}">
      <dgm:prSet/>
      <dgm:spPr/>
      <dgm:t>
        <a:bodyPr/>
        <a:lstStyle/>
        <a:p>
          <a:endParaRPr lang="it-IT"/>
        </a:p>
      </dgm:t>
    </dgm:pt>
    <dgm:pt modelId="{02702947-AEA1-4973-8238-C59AF8B50B93}">
      <dgm:prSet/>
      <dgm:spPr/>
      <dgm:t>
        <a:bodyPr/>
        <a:lstStyle/>
        <a:p>
          <a:r>
            <a:rPr lang="it-IT">
              <a:solidFill>
                <a:srgbClr val="002060"/>
              </a:solidFill>
            </a:rPr>
            <a:t>La sorveglianza periodica con esami di laboratorio per intercettare eventuali carenze nutrizionali è </a:t>
          </a:r>
          <a:r>
            <a:rPr lang="it-IT" u="sng">
              <a:solidFill>
                <a:srgbClr val="002060"/>
              </a:solidFill>
            </a:rPr>
            <a:t>raccomandata per tutta la vita.</a:t>
          </a:r>
          <a:endParaRPr lang="it-IT" u="sng" dirty="0">
            <a:solidFill>
              <a:srgbClr val="002060"/>
            </a:solidFill>
          </a:endParaRPr>
        </a:p>
      </dgm:t>
    </dgm:pt>
    <dgm:pt modelId="{4489AA55-17A3-4FBD-8672-933E5A29D9E9}" type="parTrans" cxnId="{406688F9-FD90-4224-9617-E0A08A7219B5}">
      <dgm:prSet/>
      <dgm:spPr/>
      <dgm:t>
        <a:bodyPr/>
        <a:lstStyle/>
        <a:p>
          <a:endParaRPr lang="it-IT"/>
        </a:p>
      </dgm:t>
    </dgm:pt>
    <dgm:pt modelId="{A8A71310-8371-4173-9CBE-C2CF3E2322DE}" type="sibTrans" cxnId="{406688F9-FD90-4224-9617-E0A08A7219B5}">
      <dgm:prSet/>
      <dgm:spPr/>
      <dgm:t>
        <a:bodyPr/>
        <a:lstStyle/>
        <a:p>
          <a:endParaRPr lang="it-IT"/>
        </a:p>
      </dgm:t>
    </dgm:pt>
    <dgm:pt modelId="{815291DF-855C-48C2-AA89-4894FCD1CB72}" type="pres">
      <dgm:prSet presAssocID="{CA925422-6FAA-45C4-AEE7-3E181EF5C2AA}" presName="Name0" presStyleCnt="0">
        <dgm:presLayoutVars>
          <dgm:dir/>
          <dgm:resizeHandles val="exact"/>
        </dgm:presLayoutVars>
      </dgm:prSet>
      <dgm:spPr/>
    </dgm:pt>
    <dgm:pt modelId="{4146EFCE-2F69-47C1-AB4C-9C6F437B7F09}" type="pres">
      <dgm:prSet presAssocID="{CA925422-6FAA-45C4-AEE7-3E181EF5C2AA}" presName="bkgdShp" presStyleLbl="alignAccFollowNode1" presStyleIdx="0" presStyleCnt="1"/>
      <dgm:spPr/>
    </dgm:pt>
    <dgm:pt modelId="{99C3BF02-4D38-45CF-98B2-12A46C3A719C}" type="pres">
      <dgm:prSet presAssocID="{CA925422-6FAA-45C4-AEE7-3E181EF5C2AA}" presName="linComp" presStyleCnt="0"/>
      <dgm:spPr/>
    </dgm:pt>
    <dgm:pt modelId="{2FAF041A-3580-42FA-BC38-361222F32FBD}" type="pres">
      <dgm:prSet presAssocID="{5E53A1F9-D5F6-4397-B33A-1114E1C4B3B2}" presName="compNode" presStyleCnt="0"/>
      <dgm:spPr/>
    </dgm:pt>
    <dgm:pt modelId="{46130BE6-6445-49E8-91C6-E887076C0F85}" type="pres">
      <dgm:prSet presAssocID="{5E53A1F9-D5F6-4397-B33A-1114E1C4B3B2}" presName="node" presStyleLbl="node1" presStyleIdx="0" presStyleCnt="3">
        <dgm:presLayoutVars>
          <dgm:bulletEnabled val="1"/>
        </dgm:presLayoutVars>
      </dgm:prSet>
      <dgm:spPr/>
    </dgm:pt>
    <dgm:pt modelId="{F3BCBE83-0883-43B7-88D0-29CA5870F1D4}" type="pres">
      <dgm:prSet presAssocID="{5E53A1F9-D5F6-4397-B33A-1114E1C4B3B2}" presName="invisiNode" presStyleLbl="node1" presStyleIdx="0" presStyleCnt="3"/>
      <dgm:spPr/>
    </dgm:pt>
    <dgm:pt modelId="{7468CE19-5F23-403A-B4B8-B28746B1998A}" type="pres">
      <dgm:prSet presAssocID="{5E53A1F9-D5F6-4397-B33A-1114E1C4B3B2}" presName="imagNode" presStyleLbl="fgImgPlace1" presStyleIdx="0" presStyleCnt="3" custLinFactNeighborX="-26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D6DD61E-3C16-4501-A3EC-63742C1B5C13}" type="pres">
      <dgm:prSet presAssocID="{BBEAE14B-F9BA-472D-A546-CB915E8F5FBD}" presName="sibTrans" presStyleLbl="sibTrans2D1" presStyleIdx="0" presStyleCnt="0"/>
      <dgm:spPr/>
    </dgm:pt>
    <dgm:pt modelId="{C24170CD-C368-451D-96FE-BB7714155563}" type="pres">
      <dgm:prSet presAssocID="{15B487AA-B8F8-47EF-BD31-B2F7254BD0AB}" presName="compNode" presStyleCnt="0"/>
      <dgm:spPr/>
    </dgm:pt>
    <dgm:pt modelId="{0D00B31A-85F7-4C3C-BC15-310139F0A5CA}" type="pres">
      <dgm:prSet presAssocID="{15B487AA-B8F8-47EF-BD31-B2F7254BD0AB}" presName="node" presStyleLbl="node1" presStyleIdx="1" presStyleCnt="3">
        <dgm:presLayoutVars>
          <dgm:bulletEnabled val="1"/>
        </dgm:presLayoutVars>
      </dgm:prSet>
      <dgm:spPr/>
    </dgm:pt>
    <dgm:pt modelId="{7E3D4436-A13F-4FB4-946F-B27E90050AF2}" type="pres">
      <dgm:prSet presAssocID="{15B487AA-B8F8-47EF-BD31-B2F7254BD0AB}" presName="invisiNode" presStyleLbl="node1" presStyleIdx="1" presStyleCnt="3"/>
      <dgm:spPr/>
    </dgm:pt>
    <dgm:pt modelId="{7A79BA1E-6AB9-42E5-8F7C-C8637ADEF117}" type="pres">
      <dgm:prSet presAssocID="{15B487AA-B8F8-47EF-BD31-B2F7254BD0AB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9C2D0D5-9B89-44A5-B33F-39DB43248D8E}" type="pres">
      <dgm:prSet presAssocID="{25CF70C0-534E-416E-8EE1-24953D41775E}" presName="sibTrans" presStyleLbl="sibTrans2D1" presStyleIdx="0" presStyleCnt="0"/>
      <dgm:spPr/>
    </dgm:pt>
    <dgm:pt modelId="{55C69DCB-5525-43BA-A834-94B679FA1B92}" type="pres">
      <dgm:prSet presAssocID="{02702947-AEA1-4973-8238-C59AF8B50B93}" presName="compNode" presStyleCnt="0"/>
      <dgm:spPr/>
    </dgm:pt>
    <dgm:pt modelId="{15066FF4-F968-4629-BD84-6F1F57CB6DFD}" type="pres">
      <dgm:prSet presAssocID="{02702947-AEA1-4973-8238-C59AF8B50B93}" presName="node" presStyleLbl="node1" presStyleIdx="2" presStyleCnt="3">
        <dgm:presLayoutVars>
          <dgm:bulletEnabled val="1"/>
        </dgm:presLayoutVars>
      </dgm:prSet>
      <dgm:spPr/>
    </dgm:pt>
    <dgm:pt modelId="{1A0B3812-9598-49CB-920E-3EAF7349BCEF}" type="pres">
      <dgm:prSet presAssocID="{02702947-AEA1-4973-8238-C59AF8B50B93}" presName="invisiNode" presStyleLbl="node1" presStyleIdx="2" presStyleCnt="3"/>
      <dgm:spPr/>
    </dgm:pt>
    <dgm:pt modelId="{134198DF-C949-4B59-848D-E7FE9E939F82}" type="pres">
      <dgm:prSet presAssocID="{02702947-AEA1-4973-8238-C59AF8B50B9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D0E9071F-42E1-4769-B2B8-A6E7D187DA13}" type="presOf" srcId="{02702947-AEA1-4973-8238-C59AF8B50B93}" destId="{15066FF4-F968-4629-BD84-6F1F57CB6DFD}" srcOrd="0" destOrd="0" presId="urn:microsoft.com/office/officeart/2005/8/layout/pList2"/>
    <dgm:cxn modelId="{190D944C-C355-4CBA-A751-2A2E143F01FE}" type="presOf" srcId="{5E53A1F9-D5F6-4397-B33A-1114E1C4B3B2}" destId="{46130BE6-6445-49E8-91C6-E887076C0F85}" srcOrd="0" destOrd="0" presId="urn:microsoft.com/office/officeart/2005/8/layout/pList2"/>
    <dgm:cxn modelId="{0D295B79-7921-4F38-A13D-EE7BDB826A02}" type="presOf" srcId="{BBEAE14B-F9BA-472D-A546-CB915E8F5FBD}" destId="{BD6DD61E-3C16-4501-A3EC-63742C1B5C13}" srcOrd="0" destOrd="0" presId="urn:microsoft.com/office/officeart/2005/8/layout/pList2"/>
    <dgm:cxn modelId="{AB604480-4FE4-40BD-A82D-7BDC47782CB0}" type="presOf" srcId="{15B487AA-B8F8-47EF-BD31-B2F7254BD0AB}" destId="{0D00B31A-85F7-4C3C-BC15-310139F0A5CA}" srcOrd="0" destOrd="0" presId="urn:microsoft.com/office/officeart/2005/8/layout/pList2"/>
    <dgm:cxn modelId="{D5DBACB4-DBEE-4367-A838-B70692287DCD}" type="presOf" srcId="{25CF70C0-534E-416E-8EE1-24953D41775E}" destId="{29C2D0D5-9B89-44A5-B33F-39DB43248D8E}" srcOrd="0" destOrd="0" presId="urn:microsoft.com/office/officeart/2005/8/layout/pList2"/>
    <dgm:cxn modelId="{856973C4-D8CB-480D-BDA8-5EA7C50D8C98}" srcId="{CA925422-6FAA-45C4-AEE7-3E181EF5C2AA}" destId="{5E53A1F9-D5F6-4397-B33A-1114E1C4B3B2}" srcOrd="0" destOrd="0" parTransId="{9FE2C4B7-88D2-437B-A496-848FA3DDA5F7}" sibTransId="{BBEAE14B-F9BA-472D-A546-CB915E8F5FBD}"/>
    <dgm:cxn modelId="{18F9C8C8-94C2-4228-881E-70B62021AD69}" type="presOf" srcId="{CA925422-6FAA-45C4-AEE7-3E181EF5C2AA}" destId="{815291DF-855C-48C2-AA89-4894FCD1CB72}" srcOrd="0" destOrd="0" presId="urn:microsoft.com/office/officeart/2005/8/layout/pList2"/>
    <dgm:cxn modelId="{EEE0ADE9-B799-481C-B3A3-DF9FFEEC7150}" srcId="{CA925422-6FAA-45C4-AEE7-3E181EF5C2AA}" destId="{15B487AA-B8F8-47EF-BD31-B2F7254BD0AB}" srcOrd="1" destOrd="0" parTransId="{07C123DC-1C3F-47F5-AB34-9718F32BDEC3}" sibTransId="{25CF70C0-534E-416E-8EE1-24953D41775E}"/>
    <dgm:cxn modelId="{406688F9-FD90-4224-9617-E0A08A7219B5}" srcId="{CA925422-6FAA-45C4-AEE7-3E181EF5C2AA}" destId="{02702947-AEA1-4973-8238-C59AF8B50B93}" srcOrd="2" destOrd="0" parTransId="{4489AA55-17A3-4FBD-8672-933E5A29D9E9}" sibTransId="{A8A71310-8371-4173-9CBE-C2CF3E2322DE}"/>
    <dgm:cxn modelId="{16D6AB75-A7C2-42F6-81E6-071A4CCD55D9}" type="presParOf" srcId="{815291DF-855C-48C2-AA89-4894FCD1CB72}" destId="{4146EFCE-2F69-47C1-AB4C-9C6F437B7F09}" srcOrd="0" destOrd="0" presId="urn:microsoft.com/office/officeart/2005/8/layout/pList2"/>
    <dgm:cxn modelId="{89D74C01-C64E-40E3-BDB9-DA1E27C8F1CF}" type="presParOf" srcId="{815291DF-855C-48C2-AA89-4894FCD1CB72}" destId="{99C3BF02-4D38-45CF-98B2-12A46C3A719C}" srcOrd="1" destOrd="0" presId="urn:microsoft.com/office/officeart/2005/8/layout/pList2"/>
    <dgm:cxn modelId="{AED79490-8261-43C3-ADEC-F976027C57E0}" type="presParOf" srcId="{99C3BF02-4D38-45CF-98B2-12A46C3A719C}" destId="{2FAF041A-3580-42FA-BC38-361222F32FBD}" srcOrd="0" destOrd="0" presId="urn:microsoft.com/office/officeart/2005/8/layout/pList2"/>
    <dgm:cxn modelId="{78351E6F-1DAA-42C9-9DFF-12FF28C252F9}" type="presParOf" srcId="{2FAF041A-3580-42FA-BC38-361222F32FBD}" destId="{46130BE6-6445-49E8-91C6-E887076C0F85}" srcOrd="0" destOrd="0" presId="urn:microsoft.com/office/officeart/2005/8/layout/pList2"/>
    <dgm:cxn modelId="{606E3F37-CD3A-4563-A450-72E9505CBC02}" type="presParOf" srcId="{2FAF041A-3580-42FA-BC38-361222F32FBD}" destId="{F3BCBE83-0883-43B7-88D0-29CA5870F1D4}" srcOrd="1" destOrd="0" presId="urn:microsoft.com/office/officeart/2005/8/layout/pList2"/>
    <dgm:cxn modelId="{F2A038A1-5D4C-4FF6-8F5C-21772827A620}" type="presParOf" srcId="{2FAF041A-3580-42FA-BC38-361222F32FBD}" destId="{7468CE19-5F23-403A-B4B8-B28746B1998A}" srcOrd="2" destOrd="0" presId="urn:microsoft.com/office/officeart/2005/8/layout/pList2"/>
    <dgm:cxn modelId="{4F3162E5-3AFA-4D38-870F-E04909D25B25}" type="presParOf" srcId="{99C3BF02-4D38-45CF-98B2-12A46C3A719C}" destId="{BD6DD61E-3C16-4501-A3EC-63742C1B5C13}" srcOrd="1" destOrd="0" presId="urn:microsoft.com/office/officeart/2005/8/layout/pList2"/>
    <dgm:cxn modelId="{0EC9B00E-DD02-4E9A-964E-D405D6E765A5}" type="presParOf" srcId="{99C3BF02-4D38-45CF-98B2-12A46C3A719C}" destId="{C24170CD-C368-451D-96FE-BB7714155563}" srcOrd="2" destOrd="0" presId="urn:microsoft.com/office/officeart/2005/8/layout/pList2"/>
    <dgm:cxn modelId="{378EF3F2-CE7E-4E9E-9EA2-CD28FA8E49BF}" type="presParOf" srcId="{C24170CD-C368-451D-96FE-BB7714155563}" destId="{0D00B31A-85F7-4C3C-BC15-310139F0A5CA}" srcOrd="0" destOrd="0" presId="urn:microsoft.com/office/officeart/2005/8/layout/pList2"/>
    <dgm:cxn modelId="{72195FC8-4050-4469-93CF-5BCB2C199B83}" type="presParOf" srcId="{C24170CD-C368-451D-96FE-BB7714155563}" destId="{7E3D4436-A13F-4FB4-946F-B27E90050AF2}" srcOrd="1" destOrd="0" presId="urn:microsoft.com/office/officeart/2005/8/layout/pList2"/>
    <dgm:cxn modelId="{5817BC64-6ED3-4FB9-8502-FB17D3B042F7}" type="presParOf" srcId="{C24170CD-C368-451D-96FE-BB7714155563}" destId="{7A79BA1E-6AB9-42E5-8F7C-C8637ADEF117}" srcOrd="2" destOrd="0" presId="urn:microsoft.com/office/officeart/2005/8/layout/pList2"/>
    <dgm:cxn modelId="{1ECF8442-1BB7-4E24-A54D-DBABBC134E1C}" type="presParOf" srcId="{99C3BF02-4D38-45CF-98B2-12A46C3A719C}" destId="{29C2D0D5-9B89-44A5-B33F-39DB43248D8E}" srcOrd="3" destOrd="0" presId="urn:microsoft.com/office/officeart/2005/8/layout/pList2"/>
    <dgm:cxn modelId="{848E599C-BA91-4CC2-916F-436E662656A8}" type="presParOf" srcId="{99C3BF02-4D38-45CF-98B2-12A46C3A719C}" destId="{55C69DCB-5525-43BA-A834-94B679FA1B92}" srcOrd="4" destOrd="0" presId="urn:microsoft.com/office/officeart/2005/8/layout/pList2"/>
    <dgm:cxn modelId="{2062AA01-9171-4B4D-BE23-0568E9FA8F62}" type="presParOf" srcId="{55C69DCB-5525-43BA-A834-94B679FA1B92}" destId="{15066FF4-F968-4629-BD84-6F1F57CB6DFD}" srcOrd="0" destOrd="0" presId="urn:microsoft.com/office/officeart/2005/8/layout/pList2"/>
    <dgm:cxn modelId="{19E75249-07E7-4B66-9943-1E5D24DBD45A}" type="presParOf" srcId="{55C69DCB-5525-43BA-A834-94B679FA1B92}" destId="{1A0B3812-9598-49CB-920E-3EAF7349BCEF}" srcOrd="1" destOrd="0" presId="urn:microsoft.com/office/officeart/2005/8/layout/pList2"/>
    <dgm:cxn modelId="{E26F3E63-AF38-4A59-9DA5-8B6325814F02}" type="presParOf" srcId="{55C69DCB-5525-43BA-A834-94B679FA1B92}" destId="{134198DF-C949-4B59-848D-E7FE9E939F8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733326-B1EF-4CD3-A919-037C1B48F53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0172BDA-0E3A-4CAF-8CDB-7437BEAD7185}">
      <dgm:prSet phldrT="[Testo]" custT="1"/>
      <dgm:spPr/>
      <dgm:t>
        <a:bodyPr/>
        <a:lstStyle/>
        <a:p>
          <a:r>
            <a:rPr lang="it-IT" sz="2100" b="1" dirty="0">
              <a:solidFill>
                <a:schemeClr val="tx1"/>
              </a:solidFill>
            </a:rPr>
            <a:t>FERRO</a:t>
          </a:r>
        </a:p>
      </dgm:t>
    </dgm:pt>
    <dgm:pt modelId="{D3F5F972-1CB5-456D-A2C1-607C935C2C74}" type="parTrans" cxnId="{1A2C3170-8D89-4BCD-A9AD-59A30FE8CBDE}">
      <dgm:prSet/>
      <dgm:spPr/>
      <dgm:t>
        <a:bodyPr/>
        <a:lstStyle/>
        <a:p>
          <a:endParaRPr lang="it-IT"/>
        </a:p>
      </dgm:t>
    </dgm:pt>
    <dgm:pt modelId="{91D25223-3E39-43AC-A354-0C4BDF110C20}" type="sibTrans" cxnId="{1A2C3170-8D89-4BCD-A9AD-59A30FE8CBDE}">
      <dgm:prSet/>
      <dgm:spPr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  <dgm:pt modelId="{E6AC5C20-79C0-45FF-B04B-EA0706A0A01F}">
      <dgm:prSet phldrT="[Testo]"/>
      <dgm:spPr/>
      <dgm:t>
        <a:bodyPr/>
        <a:lstStyle/>
        <a:p>
          <a:r>
            <a:rPr lang="it-IT" dirty="0"/>
            <a:t>33-49%</a:t>
          </a:r>
        </a:p>
      </dgm:t>
    </dgm:pt>
    <dgm:pt modelId="{33B11947-4DB0-49CF-862D-4FB654A900AA}" type="parTrans" cxnId="{81180244-278A-48C2-A55D-E1F570E5ECE9}">
      <dgm:prSet/>
      <dgm:spPr/>
      <dgm:t>
        <a:bodyPr/>
        <a:lstStyle/>
        <a:p>
          <a:endParaRPr lang="it-IT"/>
        </a:p>
      </dgm:t>
    </dgm:pt>
    <dgm:pt modelId="{03CCA260-B9EF-4C98-BAE6-7465A4A0CA32}" type="sibTrans" cxnId="{81180244-278A-48C2-A55D-E1F570E5ECE9}">
      <dgm:prSet/>
      <dgm:spPr/>
      <dgm:t>
        <a:bodyPr/>
        <a:lstStyle/>
        <a:p>
          <a:endParaRPr lang="it-IT"/>
        </a:p>
      </dgm:t>
    </dgm:pt>
    <dgm:pt modelId="{57F68602-1E5E-4D79-8081-E16B3334D770}">
      <dgm:prSet phldrT="[Testo]" custT="1"/>
      <dgm:spPr>
        <a:solidFill>
          <a:srgbClr val="FFCA08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ACIDO</a:t>
          </a:r>
          <a:r>
            <a:rPr lang="it-IT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FOLICO</a:t>
          </a:r>
        </a:p>
      </dgm:t>
    </dgm:pt>
    <dgm:pt modelId="{278139EA-AB5A-4144-990A-BDEF726AE985}" type="parTrans" cxnId="{F82B8A63-C037-4B47-956A-8D4082CFDCC7}">
      <dgm:prSet/>
      <dgm:spPr/>
      <dgm:t>
        <a:bodyPr/>
        <a:lstStyle/>
        <a:p>
          <a:endParaRPr lang="it-IT"/>
        </a:p>
      </dgm:t>
    </dgm:pt>
    <dgm:pt modelId="{ED817574-42A0-44E5-976F-8A76F51FD977}" type="sibTrans" cxnId="{F82B8A63-C037-4B47-956A-8D4082CFDCC7}">
      <dgm:prSet/>
      <dgm:spPr>
        <a:blipFill rotWithShape="0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it-IT"/>
        </a:p>
      </dgm:t>
    </dgm:pt>
    <dgm:pt modelId="{ED4604AF-037E-4307-B0E9-2088A4169DDE}">
      <dgm:prSet phldrT="[Testo]"/>
      <dgm:spPr/>
      <dgm:t>
        <a:bodyPr/>
        <a:lstStyle/>
        <a:p>
          <a:r>
            <a:rPr lang="it-IT" dirty="0"/>
            <a:t>9-39%</a:t>
          </a:r>
        </a:p>
      </dgm:t>
    </dgm:pt>
    <dgm:pt modelId="{26640A15-CD7E-4165-BC8A-6307628B67AC}" type="parTrans" cxnId="{7EF6451A-BC81-48B2-9084-72F6381F2429}">
      <dgm:prSet/>
      <dgm:spPr/>
      <dgm:t>
        <a:bodyPr/>
        <a:lstStyle/>
        <a:p>
          <a:endParaRPr lang="it-IT"/>
        </a:p>
      </dgm:t>
    </dgm:pt>
    <dgm:pt modelId="{FCECCFC9-F159-4603-BA3B-E316CB74999A}" type="sibTrans" cxnId="{7EF6451A-BC81-48B2-9084-72F6381F2429}">
      <dgm:prSet/>
      <dgm:spPr/>
      <dgm:t>
        <a:bodyPr/>
        <a:lstStyle/>
        <a:p>
          <a:endParaRPr lang="it-IT"/>
        </a:p>
      </dgm:t>
    </dgm:pt>
    <dgm:pt modelId="{396E822E-3DB6-4222-A233-48DC233E0568}">
      <dgm:prSet phldrT="[Testo]" custT="1"/>
      <dgm:spPr/>
      <dgm:t>
        <a:bodyPr/>
        <a:lstStyle/>
        <a:p>
          <a:r>
            <a:rPr lang="it-IT" sz="2800" b="1" dirty="0">
              <a:solidFill>
                <a:schemeClr val="tx1"/>
              </a:solidFill>
            </a:rPr>
            <a:t>VIT D</a:t>
          </a:r>
        </a:p>
      </dgm:t>
    </dgm:pt>
    <dgm:pt modelId="{C75E4172-20A5-41A3-B7E0-CFCC3391DE89}" type="parTrans" cxnId="{08E47302-5356-48DD-96BA-30437D6B3AC2}">
      <dgm:prSet/>
      <dgm:spPr/>
      <dgm:t>
        <a:bodyPr/>
        <a:lstStyle/>
        <a:p>
          <a:endParaRPr lang="it-IT"/>
        </a:p>
      </dgm:t>
    </dgm:pt>
    <dgm:pt modelId="{D09884AD-C979-40B6-A3AB-8F164157F02D}" type="sibTrans" cxnId="{08E47302-5356-48DD-96BA-30437D6B3AC2}">
      <dgm:prSet/>
      <dgm:spPr>
        <a:blipFill rotWithShape="0">
          <a:blip xmlns:r="http://schemas.openxmlformats.org/officeDocument/2006/relationships" r:embed="rId5"/>
          <a:srcRect/>
          <a:stretch>
            <a:fillRect l="-14000" r="-14000"/>
          </a:stretch>
        </a:blipFill>
      </dgm:spPr>
      <dgm:t>
        <a:bodyPr/>
        <a:lstStyle/>
        <a:p>
          <a:endParaRPr lang="it-IT"/>
        </a:p>
      </dgm:t>
    </dgm:pt>
    <dgm:pt modelId="{C1EBF1ED-FBF9-4800-8A58-DF2FD6D5FC4C}">
      <dgm:prSet phldrT="[Testo]"/>
      <dgm:spPr/>
      <dgm:t>
        <a:bodyPr/>
        <a:lstStyle/>
        <a:p>
          <a:r>
            <a:rPr lang="it-IT" dirty="0"/>
            <a:t>10-73%</a:t>
          </a:r>
        </a:p>
      </dgm:t>
    </dgm:pt>
    <dgm:pt modelId="{C9D69E2A-D49A-40E5-8D9B-2F0081AF7064}" type="parTrans" cxnId="{2524AF85-7F5C-4E47-9235-62515A4874BA}">
      <dgm:prSet/>
      <dgm:spPr/>
      <dgm:t>
        <a:bodyPr/>
        <a:lstStyle/>
        <a:p>
          <a:endParaRPr lang="it-IT"/>
        </a:p>
      </dgm:t>
    </dgm:pt>
    <dgm:pt modelId="{EB78D8F8-729E-416C-80BE-71E011527DAE}" type="sibTrans" cxnId="{2524AF85-7F5C-4E47-9235-62515A4874BA}">
      <dgm:prSet/>
      <dgm:spPr/>
      <dgm:t>
        <a:bodyPr/>
        <a:lstStyle/>
        <a:p>
          <a:endParaRPr lang="it-IT"/>
        </a:p>
      </dgm:t>
    </dgm:pt>
    <dgm:pt modelId="{07792C32-2D67-4440-99DA-A5A4273AA7E7}" type="pres">
      <dgm:prSet presAssocID="{A1733326-B1EF-4CD3-A919-037C1B48F53C}" presName="Name0" presStyleCnt="0">
        <dgm:presLayoutVars>
          <dgm:chMax/>
          <dgm:chPref/>
          <dgm:dir/>
          <dgm:animLvl val="lvl"/>
        </dgm:presLayoutVars>
      </dgm:prSet>
      <dgm:spPr/>
    </dgm:pt>
    <dgm:pt modelId="{D26278F1-D956-4F93-BF60-06ECC69FDB20}" type="pres">
      <dgm:prSet presAssocID="{10172BDA-0E3A-4CAF-8CDB-7437BEAD7185}" presName="composite" presStyleCnt="0"/>
      <dgm:spPr/>
    </dgm:pt>
    <dgm:pt modelId="{200C22F3-7C85-41DF-96FA-B4BCAE51960B}" type="pres">
      <dgm:prSet presAssocID="{10172BDA-0E3A-4CAF-8CDB-7437BEAD718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DDC2F4C-EE52-4540-A79E-0373A8BAA50D}" type="pres">
      <dgm:prSet presAssocID="{10172BDA-0E3A-4CAF-8CDB-7437BEAD7185}" presName="Childtext1" presStyleLbl="revTx" presStyleIdx="0" presStyleCnt="3" custScaleX="69760" custScaleY="51602" custLinFactNeighborX="-12917" custLinFactNeighborY="7373">
        <dgm:presLayoutVars>
          <dgm:chMax val="0"/>
          <dgm:chPref val="0"/>
          <dgm:bulletEnabled val="1"/>
        </dgm:presLayoutVars>
      </dgm:prSet>
      <dgm:spPr/>
    </dgm:pt>
    <dgm:pt modelId="{2A76A33E-A818-4C34-99BA-1D915AABA11F}" type="pres">
      <dgm:prSet presAssocID="{10172BDA-0E3A-4CAF-8CDB-7437BEAD7185}" presName="BalanceSpacing" presStyleCnt="0"/>
      <dgm:spPr/>
    </dgm:pt>
    <dgm:pt modelId="{9E74D82D-3721-4209-B4F7-1E5EEDB46F09}" type="pres">
      <dgm:prSet presAssocID="{10172BDA-0E3A-4CAF-8CDB-7437BEAD7185}" presName="BalanceSpacing1" presStyleCnt="0"/>
      <dgm:spPr/>
    </dgm:pt>
    <dgm:pt modelId="{24A105AB-93D2-4E8D-9C03-B649A9B89075}" type="pres">
      <dgm:prSet presAssocID="{91D25223-3E39-43AC-A354-0C4BDF110C20}" presName="Accent1Text" presStyleLbl="node1" presStyleIdx="1" presStyleCnt="6"/>
      <dgm:spPr/>
    </dgm:pt>
    <dgm:pt modelId="{50291805-BA14-45C6-9C6E-6EBCF070D5FF}" type="pres">
      <dgm:prSet presAssocID="{91D25223-3E39-43AC-A354-0C4BDF110C20}" presName="spaceBetweenRectangles" presStyleCnt="0"/>
      <dgm:spPr/>
    </dgm:pt>
    <dgm:pt modelId="{B47BD0C1-A5B2-4546-A0E1-180EB2354C32}" type="pres">
      <dgm:prSet presAssocID="{57F68602-1E5E-4D79-8081-E16B3334D770}" presName="composite" presStyleCnt="0"/>
      <dgm:spPr/>
    </dgm:pt>
    <dgm:pt modelId="{422CDD27-768B-4E50-8014-8A314D36C7FB}" type="pres">
      <dgm:prSet presAssocID="{57F68602-1E5E-4D79-8081-E16B3334D770}" presName="Parent1" presStyleLbl="node1" presStyleIdx="2" presStyleCnt="6">
        <dgm:presLayoutVars>
          <dgm:chMax val="1"/>
          <dgm:chPref val="1"/>
          <dgm:bulletEnabled val="1"/>
        </dgm:presLayoutVars>
      </dgm:prSet>
      <dgm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</dgm:spPr>
    </dgm:pt>
    <dgm:pt modelId="{5B49F458-C674-4661-A3F3-8344C4D1BF56}" type="pres">
      <dgm:prSet presAssocID="{57F68602-1E5E-4D79-8081-E16B3334D770}" presName="Childtext1" presStyleLbl="revTx" presStyleIdx="1" presStyleCnt="3" custScaleX="78587" custScaleY="63227" custLinFactNeighborX="8430" custLinFactNeighborY="0">
        <dgm:presLayoutVars>
          <dgm:chMax val="0"/>
          <dgm:chPref val="0"/>
          <dgm:bulletEnabled val="1"/>
        </dgm:presLayoutVars>
      </dgm:prSet>
      <dgm:spPr/>
    </dgm:pt>
    <dgm:pt modelId="{B407CD52-CE50-47E9-B2CB-64D1F4F18E19}" type="pres">
      <dgm:prSet presAssocID="{57F68602-1E5E-4D79-8081-E16B3334D770}" presName="BalanceSpacing" presStyleCnt="0"/>
      <dgm:spPr/>
    </dgm:pt>
    <dgm:pt modelId="{EA0087F3-3080-488C-BD90-626580EC4A1E}" type="pres">
      <dgm:prSet presAssocID="{57F68602-1E5E-4D79-8081-E16B3334D770}" presName="BalanceSpacing1" presStyleCnt="0"/>
      <dgm:spPr/>
    </dgm:pt>
    <dgm:pt modelId="{362D56C9-F1FE-4FE4-8CA0-D1DBF5B0E4A4}" type="pres">
      <dgm:prSet presAssocID="{ED817574-42A0-44E5-976F-8A76F51FD977}" presName="Accent1Text" presStyleLbl="node1" presStyleIdx="3" presStyleCnt="6"/>
      <dgm:spPr/>
    </dgm:pt>
    <dgm:pt modelId="{AF077314-A4E2-4DD5-BA50-3EC32903F5FD}" type="pres">
      <dgm:prSet presAssocID="{ED817574-42A0-44E5-976F-8A76F51FD977}" presName="spaceBetweenRectangles" presStyleCnt="0"/>
      <dgm:spPr/>
    </dgm:pt>
    <dgm:pt modelId="{5E757625-1E6C-4652-96C2-1D67061C54A5}" type="pres">
      <dgm:prSet presAssocID="{396E822E-3DB6-4222-A233-48DC233E0568}" presName="composite" presStyleCnt="0"/>
      <dgm:spPr/>
    </dgm:pt>
    <dgm:pt modelId="{90D7C288-6850-4D4B-BD27-84EA99E39441}" type="pres">
      <dgm:prSet presAssocID="{396E822E-3DB6-4222-A233-48DC233E056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41F072B-F6A9-444C-AB16-C865DE44F5D2}" type="pres">
      <dgm:prSet presAssocID="{396E822E-3DB6-4222-A233-48DC233E056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FC4B51F-0407-4887-AD44-0929FAE428B4}" type="pres">
      <dgm:prSet presAssocID="{396E822E-3DB6-4222-A233-48DC233E0568}" presName="BalanceSpacing" presStyleCnt="0"/>
      <dgm:spPr/>
    </dgm:pt>
    <dgm:pt modelId="{9782FFCB-C84E-4A06-B5B3-6A534AF9822E}" type="pres">
      <dgm:prSet presAssocID="{396E822E-3DB6-4222-A233-48DC233E0568}" presName="BalanceSpacing1" presStyleCnt="0"/>
      <dgm:spPr/>
    </dgm:pt>
    <dgm:pt modelId="{A66E3CF0-07F0-4BEF-9E82-779E0DBD164A}" type="pres">
      <dgm:prSet presAssocID="{D09884AD-C979-40B6-A3AB-8F164157F02D}" presName="Accent1Text" presStyleLbl="node1" presStyleIdx="5" presStyleCnt="6"/>
      <dgm:spPr/>
    </dgm:pt>
  </dgm:ptLst>
  <dgm:cxnLst>
    <dgm:cxn modelId="{4E5CEB00-9E7F-473C-97EE-42B4BE1705D9}" type="presOf" srcId="{10172BDA-0E3A-4CAF-8CDB-7437BEAD7185}" destId="{200C22F3-7C85-41DF-96FA-B4BCAE51960B}" srcOrd="0" destOrd="0" presId="urn:microsoft.com/office/officeart/2008/layout/AlternatingHexagons"/>
    <dgm:cxn modelId="{08E47302-5356-48DD-96BA-30437D6B3AC2}" srcId="{A1733326-B1EF-4CD3-A919-037C1B48F53C}" destId="{396E822E-3DB6-4222-A233-48DC233E0568}" srcOrd="2" destOrd="0" parTransId="{C75E4172-20A5-41A3-B7E0-CFCC3391DE89}" sibTransId="{D09884AD-C979-40B6-A3AB-8F164157F02D}"/>
    <dgm:cxn modelId="{3607A806-CA55-4A83-88B2-CD9445D50B75}" type="presOf" srcId="{396E822E-3DB6-4222-A233-48DC233E0568}" destId="{90D7C288-6850-4D4B-BD27-84EA99E39441}" srcOrd="0" destOrd="0" presId="urn:microsoft.com/office/officeart/2008/layout/AlternatingHexagons"/>
    <dgm:cxn modelId="{7EF6451A-BC81-48B2-9084-72F6381F2429}" srcId="{57F68602-1E5E-4D79-8081-E16B3334D770}" destId="{ED4604AF-037E-4307-B0E9-2088A4169DDE}" srcOrd="0" destOrd="0" parTransId="{26640A15-CD7E-4165-BC8A-6307628B67AC}" sibTransId="{FCECCFC9-F159-4603-BA3B-E316CB74999A}"/>
    <dgm:cxn modelId="{61262B32-0FEE-4372-8738-5E013404B49B}" type="presOf" srcId="{ED4604AF-037E-4307-B0E9-2088A4169DDE}" destId="{5B49F458-C674-4661-A3F3-8344C4D1BF56}" srcOrd="0" destOrd="0" presId="urn:microsoft.com/office/officeart/2008/layout/AlternatingHexagons"/>
    <dgm:cxn modelId="{5E00295E-D1A0-4B7B-887D-AB65870FF5C0}" type="presOf" srcId="{57F68602-1E5E-4D79-8081-E16B3334D770}" destId="{422CDD27-768B-4E50-8014-8A314D36C7FB}" srcOrd="0" destOrd="0" presId="urn:microsoft.com/office/officeart/2008/layout/AlternatingHexagons"/>
    <dgm:cxn modelId="{F82B8A63-C037-4B47-956A-8D4082CFDCC7}" srcId="{A1733326-B1EF-4CD3-A919-037C1B48F53C}" destId="{57F68602-1E5E-4D79-8081-E16B3334D770}" srcOrd="1" destOrd="0" parTransId="{278139EA-AB5A-4144-990A-BDEF726AE985}" sibTransId="{ED817574-42A0-44E5-976F-8A76F51FD977}"/>
    <dgm:cxn modelId="{81180244-278A-48C2-A55D-E1F570E5ECE9}" srcId="{10172BDA-0E3A-4CAF-8CDB-7437BEAD7185}" destId="{E6AC5C20-79C0-45FF-B04B-EA0706A0A01F}" srcOrd="0" destOrd="0" parTransId="{33B11947-4DB0-49CF-862D-4FB654A900AA}" sibTransId="{03CCA260-B9EF-4C98-BAE6-7465A4A0CA32}"/>
    <dgm:cxn modelId="{7A5C4F4E-A2DC-43E6-A577-363FDFB04F95}" type="presOf" srcId="{E6AC5C20-79C0-45FF-B04B-EA0706A0A01F}" destId="{FDDC2F4C-EE52-4540-A79E-0373A8BAA50D}" srcOrd="0" destOrd="0" presId="urn:microsoft.com/office/officeart/2008/layout/AlternatingHexagons"/>
    <dgm:cxn modelId="{1A2C3170-8D89-4BCD-A9AD-59A30FE8CBDE}" srcId="{A1733326-B1EF-4CD3-A919-037C1B48F53C}" destId="{10172BDA-0E3A-4CAF-8CDB-7437BEAD7185}" srcOrd="0" destOrd="0" parTransId="{D3F5F972-1CB5-456D-A2C1-607C935C2C74}" sibTransId="{91D25223-3E39-43AC-A354-0C4BDF110C20}"/>
    <dgm:cxn modelId="{B6AE6872-21B7-4466-B912-F702B939E448}" type="presOf" srcId="{91D25223-3E39-43AC-A354-0C4BDF110C20}" destId="{24A105AB-93D2-4E8D-9C03-B649A9B89075}" srcOrd="0" destOrd="0" presId="urn:microsoft.com/office/officeart/2008/layout/AlternatingHexagons"/>
    <dgm:cxn modelId="{4B202858-4E27-4F63-A83A-0D3793AE0354}" type="presOf" srcId="{A1733326-B1EF-4CD3-A919-037C1B48F53C}" destId="{07792C32-2D67-4440-99DA-A5A4273AA7E7}" srcOrd="0" destOrd="0" presId="urn:microsoft.com/office/officeart/2008/layout/AlternatingHexagons"/>
    <dgm:cxn modelId="{2524AF85-7F5C-4E47-9235-62515A4874BA}" srcId="{396E822E-3DB6-4222-A233-48DC233E0568}" destId="{C1EBF1ED-FBF9-4800-8A58-DF2FD6D5FC4C}" srcOrd="0" destOrd="0" parTransId="{C9D69E2A-D49A-40E5-8D9B-2F0081AF7064}" sibTransId="{EB78D8F8-729E-416C-80BE-71E011527DAE}"/>
    <dgm:cxn modelId="{686976D5-9789-409E-B0B2-BF17D61F93AE}" type="presOf" srcId="{ED817574-42A0-44E5-976F-8A76F51FD977}" destId="{362D56C9-F1FE-4FE4-8CA0-D1DBF5B0E4A4}" srcOrd="0" destOrd="0" presId="urn:microsoft.com/office/officeart/2008/layout/AlternatingHexagons"/>
    <dgm:cxn modelId="{B75FD3DB-2C93-4423-85F8-1F8A5D949A40}" type="presOf" srcId="{C1EBF1ED-FBF9-4800-8A58-DF2FD6D5FC4C}" destId="{641F072B-F6A9-444C-AB16-C865DE44F5D2}" srcOrd="0" destOrd="0" presId="urn:microsoft.com/office/officeart/2008/layout/AlternatingHexagons"/>
    <dgm:cxn modelId="{A29A6DE0-C986-4C09-9F1F-D874699CECBB}" type="presOf" srcId="{D09884AD-C979-40B6-A3AB-8F164157F02D}" destId="{A66E3CF0-07F0-4BEF-9E82-779E0DBD164A}" srcOrd="0" destOrd="0" presId="urn:microsoft.com/office/officeart/2008/layout/AlternatingHexagons"/>
    <dgm:cxn modelId="{DCCCC3F3-1FA5-4C2D-9F27-CB579B168C88}" type="presParOf" srcId="{07792C32-2D67-4440-99DA-A5A4273AA7E7}" destId="{D26278F1-D956-4F93-BF60-06ECC69FDB20}" srcOrd="0" destOrd="0" presId="urn:microsoft.com/office/officeart/2008/layout/AlternatingHexagons"/>
    <dgm:cxn modelId="{AD889831-4A7E-4703-8401-F4C1B05FBC79}" type="presParOf" srcId="{D26278F1-D956-4F93-BF60-06ECC69FDB20}" destId="{200C22F3-7C85-41DF-96FA-B4BCAE51960B}" srcOrd="0" destOrd="0" presId="urn:microsoft.com/office/officeart/2008/layout/AlternatingHexagons"/>
    <dgm:cxn modelId="{0B8AB820-F44F-4605-9449-45447274BA70}" type="presParOf" srcId="{D26278F1-D956-4F93-BF60-06ECC69FDB20}" destId="{FDDC2F4C-EE52-4540-A79E-0373A8BAA50D}" srcOrd="1" destOrd="0" presId="urn:microsoft.com/office/officeart/2008/layout/AlternatingHexagons"/>
    <dgm:cxn modelId="{BE30E26F-A6DA-44C6-9EDC-D206629169CE}" type="presParOf" srcId="{D26278F1-D956-4F93-BF60-06ECC69FDB20}" destId="{2A76A33E-A818-4C34-99BA-1D915AABA11F}" srcOrd="2" destOrd="0" presId="urn:microsoft.com/office/officeart/2008/layout/AlternatingHexagons"/>
    <dgm:cxn modelId="{BD37E54D-4CB0-4BFC-BD92-4B4F7BA09FDF}" type="presParOf" srcId="{D26278F1-D956-4F93-BF60-06ECC69FDB20}" destId="{9E74D82D-3721-4209-B4F7-1E5EEDB46F09}" srcOrd="3" destOrd="0" presId="urn:microsoft.com/office/officeart/2008/layout/AlternatingHexagons"/>
    <dgm:cxn modelId="{5F1A82F1-F6CF-4AFC-8CFA-953AEB4B1805}" type="presParOf" srcId="{D26278F1-D956-4F93-BF60-06ECC69FDB20}" destId="{24A105AB-93D2-4E8D-9C03-B649A9B89075}" srcOrd="4" destOrd="0" presId="urn:microsoft.com/office/officeart/2008/layout/AlternatingHexagons"/>
    <dgm:cxn modelId="{343672C7-ACCB-4C47-A35D-933BA99BE2AF}" type="presParOf" srcId="{07792C32-2D67-4440-99DA-A5A4273AA7E7}" destId="{50291805-BA14-45C6-9C6E-6EBCF070D5FF}" srcOrd="1" destOrd="0" presId="urn:microsoft.com/office/officeart/2008/layout/AlternatingHexagons"/>
    <dgm:cxn modelId="{AE268734-10EB-4477-85DA-D25C6065A225}" type="presParOf" srcId="{07792C32-2D67-4440-99DA-A5A4273AA7E7}" destId="{B47BD0C1-A5B2-4546-A0E1-180EB2354C32}" srcOrd="2" destOrd="0" presId="urn:microsoft.com/office/officeart/2008/layout/AlternatingHexagons"/>
    <dgm:cxn modelId="{48B91F53-8EAD-4853-916C-F8ED64CEC0B4}" type="presParOf" srcId="{B47BD0C1-A5B2-4546-A0E1-180EB2354C32}" destId="{422CDD27-768B-4E50-8014-8A314D36C7FB}" srcOrd="0" destOrd="0" presId="urn:microsoft.com/office/officeart/2008/layout/AlternatingHexagons"/>
    <dgm:cxn modelId="{0B07B832-6A00-4A64-8316-223EBD734463}" type="presParOf" srcId="{B47BD0C1-A5B2-4546-A0E1-180EB2354C32}" destId="{5B49F458-C674-4661-A3F3-8344C4D1BF56}" srcOrd="1" destOrd="0" presId="urn:microsoft.com/office/officeart/2008/layout/AlternatingHexagons"/>
    <dgm:cxn modelId="{5729E373-D613-491D-A23D-80634BA88F3C}" type="presParOf" srcId="{B47BD0C1-A5B2-4546-A0E1-180EB2354C32}" destId="{B407CD52-CE50-47E9-B2CB-64D1F4F18E19}" srcOrd="2" destOrd="0" presId="urn:microsoft.com/office/officeart/2008/layout/AlternatingHexagons"/>
    <dgm:cxn modelId="{496082DB-0AD8-4C92-8923-77223A250FB3}" type="presParOf" srcId="{B47BD0C1-A5B2-4546-A0E1-180EB2354C32}" destId="{EA0087F3-3080-488C-BD90-626580EC4A1E}" srcOrd="3" destOrd="0" presId="urn:microsoft.com/office/officeart/2008/layout/AlternatingHexagons"/>
    <dgm:cxn modelId="{538246E4-789D-441D-A896-3ADF73F3F033}" type="presParOf" srcId="{B47BD0C1-A5B2-4546-A0E1-180EB2354C32}" destId="{362D56C9-F1FE-4FE4-8CA0-D1DBF5B0E4A4}" srcOrd="4" destOrd="0" presId="urn:microsoft.com/office/officeart/2008/layout/AlternatingHexagons"/>
    <dgm:cxn modelId="{1AF8341B-C313-4F9A-80C5-5BEDABD29152}" type="presParOf" srcId="{07792C32-2D67-4440-99DA-A5A4273AA7E7}" destId="{AF077314-A4E2-4DD5-BA50-3EC32903F5FD}" srcOrd="3" destOrd="0" presId="urn:microsoft.com/office/officeart/2008/layout/AlternatingHexagons"/>
    <dgm:cxn modelId="{BEA9E1CE-176F-4264-A1E5-314E3180DB45}" type="presParOf" srcId="{07792C32-2D67-4440-99DA-A5A4273AA7E7}" destId="{5E757625-1E6C-4652-96C2-1D67061C54A5}" srcOrd="4" destOrd="0" presId="urn:microsoft.com/office/officeart/2008/layout/AlternatingHexagons"/>
    <dgm:cxn modelId="{4EA8DCA2-1E59-4696-BB6C-3BE7A5B8D773}" type="presParOf" srcId="{5E757625-1E6C-4652-96C2-1D67061C54A5}" destId="{90D7C288-6850-4D4B-BD27-84EA99E39441}" srcOrd="0" destOrd="0" presId="urn:microsoft.com/office/officeart/2008/layout/AlternatingHexagons"/>
    <dgm:cxn modelId="{6537A0D2-ACCB-4363-83BE-0F4EA36D98E6}" type="presParOf" srcId="{5E757625-1E6C-4652-96C2-1D67061C54A5}" destId="{641F072B-F6A9-444C-AB16-C865DE44F5D2}" srcOrd="1" destOrd="0" presId="urn:microsoft.com/office/officeart/2008/layout/AlternatingHexagons"/>
    <dgm:cxn modelId="{56CD8E05-75CF-433B-B37A-4AD35CF3DC20}" type="presParOf" srcId="{5E757625-1E6C-4652-96C2-1D67061C54A5}" destId="{FFC4B51F-0407-4887-AD44-0929FAE428B4}" srcOrd="2" destOrd="0" presId="urn:microsoft.com/office/officeart/2008/layout/AlternatingHexagons"/>
    <dgm:cxn modelId="{D4B8F4D6-70BA-4799-A444-37753A4A2E4F}" type="presParOf" srcId="{5E757625-1E6C-4652-96C2-1D67061C54A5}" destId="{9782FFCB-C84E-4A06-B5B3-6A534AF9822E}" srcOrd="3" destOrd="0" presId="urn:microsoft.com/office/officeart/2008/layout/AlternatingHexagons"/>
    <dgm:cxn modelId="{1C3BA1F3-CE5E-4D41-A087-9E707A7BDBA1}" type="presParOf" srcId="{5E757625-1E6C-4652-96C2-1D67061C54A5}" destId="{A66E3CF0-07F0-4BEF-9E82-779E0DBD164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6BDDB-BF6D-4F0D-84BA-ECF4CF6DDAC5}">
      <dsp:nvSpPr>
        <dsp:cNvPr id="0" name=""/>
        <dsp:cNvSpPr/>
      </dsp:nvSpPr>
      <dsp:spPr>
        <a:xfrm>
          <a:off x="-5300758" y="-811802"/>
          <a:ext cx="6311994" cy="6311994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22CA2-D323-4824-A677-AE1EDA9B5B7C}">
      <dsp:nvSpPr>
        <dsp:cNvPr id="0" name=""/>
        <dsp:cNvSpPr/>
      </dsp:nvSpPr>
      <dsp:spPr>
        <a:xfrm>
          <a:off x="377066" y="246890"/>
          <a:ext cx="7924030" cy="493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79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Nuove abitudini alimentari</a:t>
          </a:r>
        </a:p>
      </dsp:txBody>
      <dsp:txXfrm>
        <a:off x="377066" y="246890"/>
        <a:ext cx="7924030" cy="493593"/>
      </dsp:txXfrm>
    </dsp:sp>
    <dsp:sp modelId="{C6628412-0789-416E-B8CB-F8E6C4C236F1}">
      <dsp:nvSpPr>
        <dsp:cNvPr id="0" name=""/>
        <dsp:cNvSpPr/>
      </dsp:nvSpPr>
      <dsp:spPr>
        <a:xfrm>
          <a:off x="111495" y="176423"/>
          <a:ext cx="616991" cy="61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2288D-9499-42B0-8030-6A1C39D9E141}">
      <dsp:nvSpPr>
        <dsp:cNvPr id="0" name=""/>
        <dsp:cNvSpPr/>
      </dsp:nvSpPr>
      <dsp:spPr>
        <a:xfrm>
          <a:off x="783081" y="932114"/>
          <a:ext cx="7518016" cy="603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79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Deficit nutrizionali</a:t>
          </a:r>
        </a:p>
      </dsp:txBody>
      <dsp:txXfrm>
        <a:off x="783081" y="932114"/>
        <a:ext cx="7518016" cy="603739"/>
      </dsp:txXfrm>
    </dsp:sp>
    <dsp:sp modelId="{1AEA0AB6-189C-40D2-A5BA-958343C734CB}">
      <dsp:nvSpPr>
        <dsp:cNvPr id="0" name=""/>
        <dsp:cNvSpPr/>
      </dsp:nvSpPr>
      <dsp:spPr>
        <a:xfrm>
          <a:off x="474585" y="925487"/>
          <a:ext cx="616991" cy="61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D4E3C-FEE5-40FD-B783-6A9281AF0485}">
      <dsp:nvSpPr>
        <dsp:cNvPr id="0" name=""/>
        <dsp:cNvSpPr/>
      </dsp:nvSpPr>
      <dsp:spPr>
        <a:xfrm>
          <a:off x="968741" y="1727483"/>
          <a:ext cx="7332356" cy="493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79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Patologie associate</a:t>
          </a:r>
        </a:p>
      </dsp:txBody>
      <dsp:txXfrm>
        <a:off x="968741" y="1727483"/>
        <a:ext cx="7332356" cy="493593"/>
      </dsp:txXfrm>
    </dsp:sp>
    <dsp:sp modelId="{C98FD972-B367-4ECC-9A2A-BFCE34B2884D}">
      <dsp:nvSpPr>
        <dsp:cNvPr id="0" name=""/>
        <dsp:cNvSpPr/>
      </dsp:nvSpPr>
      <dsp:spPr>
        <a:xfrm>
          <a:off x="660245" y="1665784"/>
          <a:ext cx="616991" cy="61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6BA9C-37A6-49FA-9021-198DD78CE71B}">
      <dsp:nvSpPr>
        <dsp:cNvPr id="0" name=""/>
        <dsp:cNvSpPr/>
      </dsp:nvSpPr>
      <dsp:spPr>
        <a:xfrm>
          <a:off x="968741" y="2467311"/>
          <a:ext cx="7332356" cy="493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79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Gravidanza</a:t>
          </a:r>
        </a:p>
      </dsp:txBody>
      <dsp:txXfrm>
        <a:off x="968741" y="2467311"/>
        <a:ext cx="7332356" cy="493593"/>
      </dsp:txXfrm>
    </dsp:sp>
    <dsp:sp modelId="{BD65F07D-7C72-44EB-98B2-FCB92CFA9FB0}">
      <dsp:nvSpPr>
        <dsp:cNvPr id="0" name=""/>
        <dsp:cNvSpPr/>
      </dsp:nvSpPr>
      <dsp:spPr>
        <a:xfrm>
          <a:off x="660245" y="2405612"/>
          <a:ext cx="616991" cy="61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912DA-69B6-4D99-B27B-815132E0F835}">
      <dsp:nvSpPr>
        <dsp:cNvPr id="0" name=""/>
        <dsp:cNvSpPr/>
      </dsp:nvSpPr>
      <dsp:spPr>
        <a:xfrm>
          <a:off x="783081" y="3207608"/>
          <a:ext cx="7518016" cy="493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79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Difficoltà psicologiche</a:t>
          </a:r>
        </a:p>
      </dsp:txBody>
      <dsp:txXfrm>
        <a:off x="783081" y="3207608"/>
        <a:ext cx="7518016" cy="493593"/>
      </dsp:txXfrm>
    </dsp:sp>
    <dsp:sp modelId="{ACB6F2F5-069A-4102-9CF9-986F21DCF858}">
      <dsp:nvSpPr>
        <dsp:cNvPr id="0" name=""/>
        <dsp:cNvSpPr/>
      </dsp:nvSpPr>
      <dsp:spPr>
        <a:xfrm>
          <a:off x="491398" y="3145267"/>
          <a:ext cx="616991" cy="61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78550-B46D-41CD-8CF8-81B2B6776352}">
      <dsp:nvSpPr>
        <dsp:cNvPr id="0" name=""/>
        <dsp:cNvSpPr/>
      </dsp:nvSpPr>
      <dsp:spPr>
        <a:xfrm>
          <a:off x="377066" y="3947904"/>
          <a:ext cx="7924030" cy="493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79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Weight </a:t>
          </a:r>
          <a:r>
            <a:rPr lang="it-IT" sz="2500" kern="1200" dirty="0" err="1"/>
            <a:t>regain</a:t>
          </a:r>
          <a:endParaRPr lang="it-IT" sz="2500" kern="1200" dirty="0"/>
        </a:p>
      </dsp:txBody>
      <dsp:txXfrm>
        <a:off x="377066" y="3947904"/>
        <a:ext cx="7924030" cy="493593"/>
      </dsp:txXfrm>
    </dsp:sp>
    <dsp:sp modelId="{BCEA6163-BBDF-48D8-9C75-8876645A54C7}">
      <dsp:nvSpPr>
        <dsp:cNvPr id="0" name=""/>
        <dsp:cNvSpPr/>
      </dsp:nvSpPr>
      <dsp:spPr>
        <a:xfrm>
          <a:off x="68570" y="3886205"/>
          <a:ext cx="616991" cy="61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6EFCE-2F69-47C1-AB4C-9C6F437B7F09}">
      <dsp:nvSpPr>
        <dsp:cNvPr id="0" name=""/>
        <dsp:cNvSpPr/>
      </dsp:nvSpPr>
      <dsp:spPr>
        <a:xfrm>
          <a:off x="0" y="0"/>
          <a:ext cx="9010248" cy="2438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8CE19-5F23-403A-B4B8-B28746B1998A}">
      <dsp:nvSpPr>
        <dsp:cNvPr id="0" name=""/>
        <dsp:cNvSpPr/>
      </dsp:nvSpPr>
      <dsp:spPr>
        <a:xfrm>
          <a:off x="200856" y="325120"/>
          <a:ext cx="2646760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30BE6-6445-49E8-91C6-E887076C0F85}">
      <dsp:nvSpPr>
        <dsp:cNvPr id="0" name=""/>
        <dsp:cNvSpPr/>
      </dsp:nvSpPr>
      <dsp:spPr>
        <a:xfrm rot="10800000">
          <a:off x="270307" y="2438400"/>
          <a:ext cx="2646760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002060"/>
              </a:solidFill>
            </a:rPr>
            <a:t>I pazienti bariatrici dovrebbero ricevere una periodica consulenza nutrizionale da parte di un medico nutrizionista o di un dietista</a:t>
          </a:r>
          <a:endParaRPr lang="it-IT" sz="1800" kern="1200" dirty="0"/>
        </a:p>
      </dsp:txBody>
      <dsp:txXfrm rot="10800000">
        <a:off x="351704" y="2438400"/>
        <a:ext cx="2483966" cy="2898869"/>
      </dsp:txXfrm>
    </dsp:sp>
    <dsp:sp modelId="{7A79BA1E-6AB9-42E5-8F7C-C8637ADEF117}">
      <dsp:nvSpPr>
        <dsp:cNvPr id="0" name=""/>
        <dsp:cNvSpPr/>
      </dsp:nvSpPr>
      <dsp:spPr>
        <a:xfrm>
          <a:off x="3181743" y="325120"/>
          <a:ext cx="2646760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0B31A-85F7-4C3C-BC15-310139F0A5CA}">
      <dsp:nvSpPr>
        <dsp:cNvPr id="0" name=""/>
        <dsp:cNvSpPr/>
      </dsp:nvSpPr>
      <dsp:spPr>
        <a:xfrm rot="10800000">
          <a:off x="3181743" y="2438400"/>
          <a:ext cx="2646760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solidFill>
                <a:srgbClr val="002060"/>
              </a:solidFill>
            </a:rPr>
            <a:t>L’integrazione multiminerale e multivitaminica, a lungo termine, dovrebbe essere prescritta a ogni paziente dopo chirurgia bariatrica e in maniera personalizzata a seconda della procedura chirurgica.</a:t>
          </a:r>
          <a:endParaRPr lang="it-IT" sz="1800" kern="1200" dirty="0">
            <a:solidFill>
              <a:srgbClr val="002060"/>
            </a:solidFill>
          </a:endParaRPr>
        </a:p>
      </dsp:txBody>
      <dsp:txXfrm rot="10800000">
        <a:off x="3263140" y="2438400"/>
        <a:ext cx="2483966" cy="2898869"/>
      </dsp:txXfrm>
    </dsp:sp>
    <dsp:sp modelId="{134198DF-C949-4B59-848D-E7FE9E939F82}">
      <dsp:nvSpPr>
        <dsp:cNvPr id="0" name=""/>
        <dsp:cNvSpPr/>
      </dsp:nvSpPr>
      <dsp:spPr>
        <a:xfrm>
          <a:off x="6093180" y="325120"/>
          <a:ext cx="2646760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66FF4-F968-4629-BD84-6F1F57CB6DFD}">
      <dsp:nvSpPr>
        <dsp:cNvPr id="0" name=""/>
        <dsp:cNvSpPr/>
      </dsp:nvSpPr>
      <dsp:spPr>
        <a:xfrm rot="10800000">
          <a:off x="6093180" y="2438400"/>
          <a:ext cx="2646760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solidFill>
                <a:srgbClr val="002060"/>
              </a:solidFill>
            </a:rPr>
            <a:t>La sorveglianza periodica con esami di laboratorio per intercettare eventuali carenze nutrizionali è </a:t>
          </a:r>
          <a:r>
            <a:rPr lang="it-IT" sz="1800" u="sng" kern="1200">
              <a:solidFill>
                <a:srgbClr val="002060"/>
              </a:solidFill>
            </a:rPr>
            <a:t>raccomandata per tutta la vita.</a:t>
          </a:r>
          <a:endParaRPr lang="it-IT" sz="1800" u="sng" kern="1200" dirty="0">
            <a:solidFill>
              <a:srgbClr val="002060"/>
            </a:solidFill>
          </a:endParaRPr>
        </a:p>
      </dsp:txBody>
      <dsp:txXfrm rot="10800000">
        <a:off x="6174577" y="2438400"/>
        <a:ext cx="2483966" cy="289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C22F3-7C85-41DF-96FA-B4BCAE51960B}">
      <dsp:nvSpPr>
        <dsp:cNvPr id="0" name=""/>
        <dsp:cNvSpPr/>
      </dsp:nvSpPr>
      <dsp:spPr>
        <a:xfrm rot="5400000">
          <a:off x="3505829" y="124758"/>
          <a:ext cx="1883960" cy="163904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schemeClr val="tx1"/>
              </a:solidFill>
            </a:rPr>
            <a:t>FERRO</a:t>
          </a:r>
        </a:p>
      </dsp:txBody>
      <dsp:txXfrm rot="-5400000">
        <a:off x="3883704" y="295885"/>
        <a:ext cx="1128209" cy="1296792"/>
      </dsp:txXfrm>
    </dsp:sp>
    <dsp:sp modelId="{FDDC2F4C-EE52-4540-A79E-0373A8BAA50D}">
      <dsp:nvSpPr>
        <dsp:cNvPr id="0" name=""/>
        <dsp:cNvSpPr/>
      </dsp:nvSpPr>
      <dsp:spPr>
        <a:xfrm>
          <a:off x="5363386" y="735975"/>
          <a:ext cx="1466703" cy="58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33-49%</a:t>
          </a:r>
        </a:p>
      </dsp:txBody>
      <dsp:txXfrm>
        <a:off x="5363386" y="735975"/>
        <a:ext cx="1466703" cy="583296"/>
      </dsp:txXfrm>
    </dsp:sp>
    <dsp:sp modelId="{24A105AB-93D2-4E8D-9C03-B649A9B89075}">
      <dsp:nvSpPr>
        <dsp:cNvPr id="0" name=""/>
        <dsp:cNvSpPr/>
      </dsp:nvSpPr>
      <dsp:spPr>
        <a:xfrm rot="5400000">
          <a:off x="1735660" y="124758"/>
          <a:ext cx="1883960" cy="16390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2113535" y="295885"/>
        <a:ext cx="1128209" cy="1296792"/>
      </dsp:txXfrm>
    </dsp:sp>
    <dsp:sp modelId="{422CDD27-768B-4E50-8014-8A314D36C7FB}">
      <dsp:nvSpPr>
        <dsp:cNvPr id="0" name=""/>
        <dsp:cNvSpPr/>
      </dsp:nvSpPr>
      <dsp:spPr>
        <a:xfrm rot="5400000">
          <a:off x="2617353" y="1723863"/>
          <a:ext cx="1883960" cy="1639045"/>
        </a:xfrm>
        <a:prstGeom prst="hexagon">
          <a:avLst>
            <a:gd name="adj" fmla="val 25000"/>
            <a:gd name="vf" fmla="val 115470"/>
          </a:avLst>
        </a:prstGeom>
        <a:solidFill>
          <a:srgbClr val="FFCA08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ACIDO</a:t>
          </a:r>
          <a:r>
            <a:rPr lang="it-IT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FOLICO</a:t>
          </a:r>
        </a:p>
      </dsp:txBody>
      <dsp:txXfrm rot="-5400000">
        <a:off x="2995228" y="1894990"/>
        <a:ext cx="1128209" cy="1296792"/>
      </dsp:txXfrm>
    </dsp:sp>
    <dsp:sp modelId="{5B49F458-C674-4661-A3F3-8344C4D1BF56}">
      <dsp:nvSpPr>
        <dsp:cNvPr id="0" name=""/>
        <dsp:cNvSpPr/>
      </dsp:nvSpPr>
      <dsp:spPr>
        <a:xfrm>
          <a:off x="1026677" y="2186035"/>
          <a:ext cx="1598991" cy="71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9-39%</a:t>
          </a:r>
        </a:p>
      </dsp:txBody>
      <dsp:txXfrm>
        <a:off x="1026677" y="2186035"/>
        <a:ext cx="1598991" cy="714702"/>
      </dsp:txXfrm>
    </dsp:sp>
    <dsp:sp modelId="{362D56C9-F1FE-4FE4-8CA0-D1DBF5B0E4A4}">
      <dsp:nvSpPr>
        <dsp:cNvPr id="0" name=""/>
        <dsp:cNvSpPr/>
      </dsp:nvSpPr>
      <dsp:spPr>
        <a:xfrm rot="5400000">
          <a:off x="4387522" y="1723863"/>
          <a:ext cx="1883960" cy="16390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4000" r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4765397" y="1894990"/>
        <a:ext cx="1128209" cy="1296792"/>
      </dsp:txXfrm>
    </dsp:sp>
    <dsp:sp modelId="{90D7C288-6850-4D4B-BD27-84EA99E39441}">
      <dsp:nvSpPr>
        <dsp:cNvPr id="0" name=""/>
        <dsp:cNvSpPr/>
      </dsp:nvSpPr>
      <dsp:spPr>
        <a:xfrm rot="5400000">
          <a:off x="3505829" y="3322969"/>
          <a:ext cx="1883960" cy="163904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chemeClr val="tx1"/>
              </a:solidFill>
            </a:rPr>
            <a:t>VIT D</a:t>
          </a:r>
        </a:p>
      </dsp:txBody>
      <dsp:txXfrm rot="-5400000">
        <a:off x="3883704" y="3494096"/>
        <a:ext cx="1128209" cy="1296792"/>
      </dsp:txXfrm>
    </dsp:sp>
    <dsp:sp modelId="{641F072B-F6A9-444C-AB16-C865DE44F5D2}">
      <dsp:nvSpPr>
        <dsp:cNvPr id="0" name=""/>
        <dsp:cNvSpPr/>
      </dsp:nvSpPr>
      <dsp:spPr>
        <a:xfrm>
          <a:off x="5317068" y="3577303"/>
          <a:ext cx="2102499" cy="113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10-73%</a:t>
          </a:r>
        </a:p>
      </dsp:txBody>
      <dsp:txXfrm>
        <a:off x="5317068" y="3577303"/>
        <a:ext cx="2102499" cy="1130376"/>
      </dsp:txXfrm>
    </dsp:sp>
    <dsp:sp modelId="{A66E3CF0-07F0-4BEF-9E82-779E0DBD164A}">
      <dsp:nvSpPr>
        <dsp:cNvPr id="0" name=""/>
        <dsp:cNvSpPr/>
      </dsp:nvSpPr>
      <dsp:spPr>
        <a:xfrm rot="5400000">
          <a:off x="1735660" y="3322969"/>
          <a:ext cx="1883960" cy="16390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rcRect/>
          <a:stretch>
            <a:fillRect l="-14000" r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2113535" y="3494096"/>
        <a:ext cx="1128209" cy="1296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0FCAA-542B-574C-8514-26F2083D271B}" type="datetimeFigureOut">
              <a:rPr lang="it-IT" smtClean="0"/>
              <a:pPr/>
              <a:t>10/05/2024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54D88-5A68-FC42-9400-DEE62176BD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71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4D88-5A68-FC42-9400-DEE62176BDB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890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4D88-5A68-FC42-9400-DEE62176BDB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663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54D88-5A68-FC42-9400-DEE62176BDB9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dirty="0">
                <a:solidFill>
                  <a:srgbClr val="00B0F0"/>
                </a:solidFill>
              </a:rPr>
              <a:t>Introduzione</a:t>
            </a:r>
          </a:p>
          <a:p>
            <a:endParaRPr lang="it-IT" sz="1200" dirty="0">
              <a:solidFill>
                <a:srgbClr val="00B0F0"/>
              </a:solidFill>
            </a:endParaRPr>
          </a:p>
          <a:p>
            <a:endParaRPr lang="it-IT" sz="1100" dirty="0">
              <a:solidFill>
                <a:srgbClr val="00B0F0"/>
              </a:solidFill>
            </a:endParaRPr>
          </a:p>
          <a:p>
            <a:r>
              <a:rPr lang="it-IT" sz="1200" dirty="0">
                <a:solidFill>
                  <a:srgbClr val="00B0F0"/>
                </a:solidFill>
              </a:rPr>
              <a:t>Negli ultimissimi anni, sono comparsi in letteratura i primi studi con dati di follow-up molto lunghi, fino a 40 anni,  dai quali emerge che l’aspettativa di vita dei pazienti obesi, sottoposti a chirurgia bariatrica, risulta significativamente più lunga, </a:t>
            </a:r>
            <a:r>
              <a:rPr lang="it-IT" sz="1200" u="sng" dirty="0">
                <a:solidFill>
                  <a:srgbClr val="00B0F0"/>
                </a:solidFill>
              </a:rPr>
              <a:t>di circa 3 anni</a:t>
            </a:r>
            <a:r>
              <a:rPr lang="it-IT" sz="1200" dirty="0">
                <a:solidFill>
                  <a:srgbClr val="00B0F0"/>
                </a:solidFill>
              </a:rPr>
              <a:t>, dei pazienti con obesità non operati e che rimangono in eccesso ponderale per tutta la vita .</a:t>
            </a:r>
          </a:p>
          <a:p>
            <a:r>
              <a:rPr lang="it-IT" sz="1200" dirty="0">
                <a:solidFill>
                  <a:srgbClr val="00B0F0"/>
                </a:solidFill>
              </a:rPr>
              <a:t>Inoltre,  l’incidenza di nuovi casi di cancro confrontando gli obesi operati rispetto a quelli gestiti con approccio conservativo, documentando che l’incidenza di cancro era </a:t>
            </a:r>
            <a:r>
              <a:rPr lang="it-IT" sz="1200" u="sng" dirty="0">
                <a:solidFill>
                  <a:srgbClr val="00B0F0"/>
                </a:solidFill>
              </a:rPr>
              <a:t>9,1 per 1000 </a:t>
            </a:r>
            <a:r>
              <a:rPr lang="it-IT" sz="1200" dirty="0">
                <a:solidFill>
                  <a:srgbClr val="00B0F0"/>
                </a:solidFill>
              </a:rPr>
              <a:t>persone per anno nei pazienti obesi operati di chirurgia bariatrica rispetto a </a:t>
            </a:r>
            <a:r>
              <a:rPr lang="it-IT" sz="1200" u="sng" dirty="0">
                <a:solidFill>
                  <a:srgbClr val="00B0F0"/>
                </a:solidFill>
              </a:rPr>
              <a:t>14,1 </a:t>
            </a:r>
            <a:r>
              <a:rPr lang="it-IT" sz="1200" dirty="0">
                <a:solidFill>
                  <a:srgbClr val="00B0F0"/>
                </a:solidFill>
              </a:rPr>
              <a:t>per 1000 persone per anno negli obesi non operati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2060"/>
                </a:solidFill>
              </a:rPr>
              <a:t>Inoltre alcuni studi, confrontando gli obesi operati rispetto a quelli gestiti con approccio conservativo, documentano che l’incidenza di cancro era di 9,1‰ persone per anno nei pazienti obesi operati di chirurgia bariatrica rispetto a </a:t>
            </a:r>
            <a:br>
              <a:rPr lang="it-IT" sz="1200" dirty="0">
                <a:solidFill>
                  <a:srgbClr val="002060"/>
                </a:solidFill>
              </a:rPr>
            </a:br>
            <a:r>
              <a:rPr lang="it-IT" sz="1200" u="sng" dirty="0">
                <a:solidFill>
                  <a:srgbClr val="002060"/>
                </a:solidFill>
              </a:rPr>
              <a:t>14,1</a:t>
            </a:r>
            <a:r>
              <a:rPr lang="it-IT" sz="1200" dirty="0">
                <a:solidFill>
                  <a:srgbClr val="002060"/>
                </a:solidFill>
              </a:rPr>
              <a:t> ‰ persone per anno negli obesi non operati </a:t>
            </a:r>
            <a:r>
              <a:rPr lang="it-IT" sz="1000" dirty="0">
                <a:solidFill>
                  <a:srgbClr val="002060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4D88-5A68-FC42-9400-DEE62176BDB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58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le abitudini alimentari devono adattarsi alla nuova fisiologia gastrointestinale;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particolari deficit nutrizionali possono insorgere a seconda del tipo di procedura bariatrica;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può cambiare la gestione di altre malattie associate all’obesità con la necessità di modulare,  alcuni aspetti legati alla farmacocinetica dei farmaci assunti;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problemi specifici possono insorgere nelle donne durante la gravidanza.</a:t>
            </a:r>
          </a:p>
          <a:p>
            <a:pPr>
              <a:buFontTx/>
              <a:buChar char="-"/>
            </a:pPr>
            <a:r>
              <a:rPr lang="it-IT" sz="1600" dirty="0">
                <a:solidFill>
                  <a:srgbClr val="002060"/>
                </a:solidFill>
              </a:rPr>
              <a:t>i pazienti possono sperimentare alcune difficoltà psicologiche nell’adattarsi ai profondi cambiamenti del comportamento alimentare e dell’immagine corporea;</a:t>
            </a:r>
          </a:p>
          <a:p>
            <a:pPr>
              <a:buFontTx/>
              <a:buChar char="-"/>
            </a:pPr>
            <a:r>
              <a:rPr lang="it-IT" sz="1600" dirty="0">
                <a:solidFill>
                  <a:srgbClr val="002060"/>
                </a:solidFill>
              </a:rPr>
              <a:t>il recupero del peso,  necessita di specifici programmi di prevenzione e gestione.</a:t>
            </a:r>
          </a:p>
          <a:p>
            <a:pPr>
              <a:buFontTx/>
              <a:buChar char="-"/>
            </a:pPr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>
                <a:solidFill>
                  <a:srgbClr val="002060"/>
                </a:solidFill>
              </a:rPr>
              <a:t>Per tutte queste ragioni, in seguito a un intervento di chirurgia bariatrica è imperativo un accurato sistema </a:t>
            </a:r>
            <a:r>
              <a:rPr lang="it-IT" sz="1600" u="sng" dirty="0">
                <a:solidFill>
                  <a:srgbClr val="002060"/>
                </a:solidFill>
              </a:rPr>
              <a:t>di </a:t>
            </a:r>
            <a:r>
              <a:rPr lang="it-IT" sz="1600" i="1" u="sng" dirty="0">
                <a:solidFill>
                  <a:srgbClr val="002060"/>
                </a:solidFill>
              </a:rPr>
              <a:t>follow up </a:t>
            </a:r>
            <a:r>
              <a:rPr lang="it-IT" sz="1600" u="sng" dirty="0">
                <a:solidFill>
                  <a:srgbClr val="002060"/>
                </a:solidFill>
              </a:rPr>
              <a:t>da parte dei Centri Bariatrici.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4D88-5A68-FC42-9400-DEE62176BDB9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92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solidFill>
                  <a:srgbClr val="002060"/>
                </a:solidFill>
              </a:rPr>
              <a:t>-L’anemia è presente dal 33 al 49% dei pazienti nei due anni successivi all’intervento. 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r>
              <a:rPr lang="it-IT" sz="1200" dirty="0">
                <a:solidFill>
                  <a:srgbClr val="002060"/>
                </a:solidFill>
              </a:rPr>
              <a:t>-La carenza di acido folico è un altro aspetto da considerare negli individui dopo chirurgia bariatrica e colpisce dal 9 al 39% degli individui sottoposti rispettivamente a procedure restrittive o malassorbitive.  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r>
              <a:rPr lang="it-IT" sz="1200" dirty="0">
                <a:solidFill>
                  <a:srgbClr val="002060"/>
                </a:solidFill>
              </a:rPr>
              <a:t>-La carenza di vitamina D, con una prevalenza che va dal 10 al 73% </a:t>
            </a:r>
          </a:p>
          <a:p>
            <a:r>
              <a:rPr lang="it-IT" sz="1200" dirty="0">
                <a:solidFill>
                  <a:srgbClr val="002060"/>
                </a:solidFill>
              </a:rPr>
              <a:t>La supplementazione di vitamina D è richiesta per tutto il follow-up a lungo termine e in generale il fabbisogno si attesta su 2.000–4.000 UI die a settimana.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4D88-5A68-FC42-9400-DEE62176BDB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43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2060"/>
                </a:solidFill>
              </a:rPr>
              <a:t>La maggior parte degli autori si orienta verso una remissione parziale o completa a seconda che, </a:t>
            </a:r>
            <a:r>
              <a:rPr lang="it-IT" sz="1200" u="sng" dirty="0">
                <a:solidFill>
                  <a:srgbClr val="002060"/>
                </a:solidFill>
              </a:rPr>
              <a:t>dopo almeno due anni di follow-up</a:t>
            </a:r>
            <a:r>
              <a:rPr lang="it-IT" sz="1200" dirty="0">
                <a:solidFill>
                  <a:srgbClr val="002060"/>
                </a:solidFill>
              </a:rPr>
              <a:t>, </a:t>
            </a:r>
            <a:r>
              <a:rPr lang="it-IT" sz="1200" u="sng" dirty="0">
                <a:solidFill>
                  <a:srgbClr val="002060"/>
                </a:solidFill>
              </a:rPr>
              <a:t>l’emoglobina glicata sia inferiore a 6,5 o 6%, </a:t>
            </a:r>
            <a:r>
              <a:rPr lang="it-IT" sz="1200" dirty="0">
                <a:solidFill>
                  <a:srgbClr val="002060"/>
                </a:solidFill>
              </a:rPr>
              <a:t>rispettivamente, e la glicemia a digiuno inferiore </a:t>
            </a:r>
            <a:r>
              <a:rPr lang="it-IT" sz="1200" u="sng" dirty="0">
                <a:solidFill>
                  <a:srgbClr val="002060"/>
                </a:solidFill>
              </a:rPr>
              <a:t>a 126 o 100 mg/dl</a:t>
            </a:r>
            <a:r>
              <a:rPr lang="it-IT" sz="1200" dirty="0">
                <a:solidFill>
                  <a:srgbClr val="002060"/>
                </a:solidFill>
              </a:rPr>
              <a:t>, </a:t>
            </a:r>
            <a:r>
              <a:rPr lang="it-IT" sz="1200" u="sng" dirty="0">
                <a:solidFill>
                  <a:srgbClr val="002060"/>
                </a:solidFill>
              </a:rPr>
              <a:t>rispettivamente, in assenza di terapia ipoglicemizzante da almeno un anno 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4D88-5A68-FC42-9400-DEE62176BDB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47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4D88-5A68-FC42-9400-DEE62176BDB9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84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solidFill>
                  <a:srgbClr val="002060"/>
                </a:solidFill>
              </a:rPr>
              <a:t>Circa il 20–25% dei pazienti sottoposti a chirurgia metabolica va incontro a un recupero del peso corporeo (Weight </a:t>
            </a:r>
            <a:r>
              <a:rPr lang="it-IT" sz="1200" dirty="0" err="1">
                <a:solidFill>
                  <a:srgbClr val="002060"/>
                </a:solidFill>
              </a:rPr>
              <a:t>Regain</a:t>
            </a:r>
            <a:r>
              <a:rPr lang="it-IT" sz="1200" dirty="0">
                <a:solidFill>
                  <a:srgbClr val="002060"/>
                </a:solidFill>
              </a:rPr>
              <a:t>, WR) dopo aver raggiunto il nadir del calo ponderale che si </a:t>
            </a:r>
            <a:r>
              <a:rPr lang="it-IT" sz="1200" dirty="0" err="1">
                <a:solidFill>
                  <a:srgbClr val="002060"/>
                </a:solidFill>
              </a:rPr>
              <a:t>verifica,generalmente</a:t>
            </a:r>
            <a:r>
              <a:rPr lang="it-IT" sz="1200" dirty="0">
                <a:solidFill>
                  <a:srgbClr val="002060"/>
                </a:solidFill>
              </a:rPr>
              <a:t>, tra 18 e 24 mesi dopo l’intervento. </a:t>
            </a:r>
          </a:p>
          <a:p>
            <a:r>
              <a:rPr lang="it-IT" sz="1200" dirty="0">
                <a:solidFill>
                  <a:srgbClr val="002060"/>
                </a:solidFill>
              </a:rPr>
              <a:t>Inoltre, una perdita di peso (</a:t>
            </a:r>
            <a:r>
              <a:rPr lang="it-IT" sz="1200" dirty="0" err="1">
                <a:solidFill>
                  <a:srgbClr val="002060"/>
                </a:solidFill>
              </a:rPr>
              <a:t>Insufficient</a:t>
            </a:r>
            <a:r>
              <a:rPr lang="it-IT" sz="1200" dirty="0">
                <a:solidFill>
                  <a:srgbClr val="002060"/>
                </a:solidFill>
              </a:rPr>
              <a:t> Weight Loss, IWL) minore del 50% (insufficiente) è la causa più comune di revisione chirurgica a distanza di anni dall’intervento. </a:t>
            </a:r>
          </a:p>
          <a:p>
            <a:r>
              <a:rPr lang="it-IT" sz="1200" dirty="0">
                <a:solidFill>
                  <a:srgbClr val="002060"/>
                </a:solidFill>
              </a:rPr>
              <a:t>Secondo un recente studio clinico randomizzato, i pazienti sottoposti a RYGB hanno una percentuale di EWL maggiore rispetto ai pazienti sottoposti a SG a 10 anni. (</a:t>
            </a:r>
            <a:r>
              <a:rPr lang="it-IT" sz="1200" i="1" u="sng" dirty="0" err="1">
                <a:solidFill>
                  <a:srgbClr val="002060"/>
                </a:solidFill>
              </a:rPr>
              <a:t>Grönroos</a:t>
            </a:r>
            <a:r>
              <a:rPr lang="it-IT" sz="1200" i="1" u="sng" dirty="0">
                <a:solidFill>
                  <a:srgbClr val="002060"/>
                </a:solidFill>
              </a:rPr>
              <a:t> S, </a:t>
            </a:r>
            <a:r>
              <a:rPr lang="it-IT" sz="1200" i="1" u="sng" dirty="0" err="1">
                <a:solidFill>
                  <a:srgbClr val="002060"/>
                </a:solidFill>
              </a:rPr>
              <a:t>Helmiö</a:t>
            </a:r>
            <a:r>
              <a:rPr lang="it-IT" sz="1200" i="1" u="sng" dirty="0">
                <a:solidFill>
                  <a:srgbClr val="002060"/>
                </a:solidFill>
              </a:rPr>
              <a:t> M, </a:t>
            </a:r>
            <a:r>
              <a:rPr lang="it-IT" sz="1200" i="1" u="sng" dirty="0" err="1">
                <a:solidFill>
                  <a:srgbClr val="002060"/>
                </a:solidFill>
              </a:rPr>
              <a:t>Juuti</a:t>
            </a:r>
            <a:r>
              <a:rPr lang="it-IT" sz="1200" i="1" u="sng" dirty="0">
                <a:solidFill>
                  <a:srgbClr val="002060"/>
                </a:solidFill>
              </a:rPr>
              <a:t> A et al (2022) </a:t>
            </a:r>
            <a:r>
              <a:rPr lang="it-IT" sz="1200" i="1" u="sng" dirty="0" err="1">
                <a:solidFill>
                  <a:srgbClr val="002060"/>
                </a:solidFill>
              </a:rPr>
              <a:t>Effect</a:t>
            </a:r>
            <a:r>
              <a:rPr lang="it-IT" sz="1200" i="1" u="sng" dirty="0">
                <a:solidFill>
                  <a:srgbClr val="002060"/>
                </a:solidFill>
              </a:rPr>
              <a:t> of </a:t>
            </a:r>
            <a:r>
              <a:rPr lang="it-IT" sz="1200" i="1" u="sng" dirty="0" err="1">
                <a:solidFill>
                  <a:srgbClr val="002060"/>
                </a:solidFill>
              </a:rPr>
              <a:t>laparoscopic</a:t>
            </a:r>
            <a:r>
              <a:rPr lang="it-IT" sz="1200" i="1" u="sng" dirty="0">
                <a:solidFill>
                  <a:srgbClr val="002060"/>
                </a:solidFill>
              </a:rPr>
              <a:t> sleeve </a:t>
            </a:r>
            <a:r>
              <a:rPr lang="it-IT" sz="1200" i="1" u="sng" dirty="0" err="1">
                <a:solidFill>
                  <a:srgbClr val="002060"/>
                </a:solidFill>
              </a:rPr>
              <a:t>gastrectomy</a:t>
            </a:r>
            <a:r>
              <a:rPr lang="it-IT" sz="1200" i="1" u="sng" dirty="0">
                <a:solidFill>
                  <a:srgbClr val="002060"/>
                </a:solidFill>
              </a:rPr>
              <a:t> vs Roux-en-Y </a:t>
            </a:r>
            <a:r>
              <a:rPr lang="it-IT" sz="1200" i="1" u="sng" dirty="0" err="1">
                <a:solidFill>
                  <a:srgbClr val="002060"/>
                </a:solidFill>
              </a:rPr>
              <a:t>gastric</a:t>
            </a:r>
            <a:r>
              <a:rPr lang="it-IT" sz="1200" i="1" u="sng" dirty="0">
                <a:solidFill>
                  <a:srgbClr val="002060"/>
                </a:solidFill>
              </a:rPr>
              <a:t> bypass on weight </a:t>
            </a:r>
            <a:r>
              <a:rPr lang="it-IT" sz="1200" i="1" u="sng" dirty="0" err="1">
                <a:solidFill>
                  <a:srgbClr val="002060"/>
                </a:solidFill>
              </a:rPr>
              <a:t>loss</a:t>
            </a:r>
            <a:r>
              <a:rPr lang="it-IT" sz="1200" i="1" u="sng" dirty="0">
                <a:solidFill>
                  <a:srgbClr val="002060"/>
                </a:solidFill>
              </a:rPr>
              <a:t> and </a:t>
            </a:r>
            <a:r>
              <a:rPr lang="it-IT" sz="1200" i="1" u="sng" dirty="0" err="1">
                <a:solidFill>
                  <a:srgbClr val="002060"/>
                </a:solidFill>
              </a:rPr>
              <a:t>quality</a:t>
            </a:r>
            <a:r>
              <a:rPr lang="it-IT" sz="1200" i="1" u="sng" dirty="0">
                <a:solidFill>
                  <a:srgbClr val="002060"/>
                </a:solidFill>
              </a:rPr>
              <a:t> of life </a:t>
            </a:r>
            <a:r>
              <a:rPr lang="it-IT" sz="1200" i="1" u="sng" dirty="0" err="1">
                <a:solidFill>
                  <a:srgbClr val="002060"/>
                </a:solidFill>
              </a:rPr>
              <a:t>at</a:t>
            </a:r>
            <a:r>
              <a:rPr lang="it-IT" sz="1200" i="1" u="sng" dirty="0">
                <a:solidFill>
                  <a:srgbClr val="002060"/>
                </a:solidFill>
              </a:rPr>
              <a:t> 7 </a:t>
            </a:r>
            <a:r>
              <a:rPr lang="it-IT" sz="1200" i="1" u="sng" dirty="0" err="1">
                <a:solidFill>
                  <a:srgbClr val="002060"/>
                </a:solidFill>
              </a:rPr>
              <a:t>years</a:t>
            </a:r>
            <a:r>
              <a:rPr lang="it-IT" sz="1200" i="1" u="sng" dirty="0">
                <a:solidFill>
                  <a:srgbClr val="002060"/>
                </a:solidFill>
              </a:rPr>
              <a:t> in </a:t>
            </a:r>
            <a:r>
              <a:rPr lang="it-IT" sz="1200" i="1" u="sng" dirty="0" err="1">
                <a:solidFill>
                  <a:srgbClr val="002060"/>
                </a:solidFill>
              </a:rPr>
              <a:t>patients</a:t>
            </a:r>
            <a:r>
              <a:rPr lang="it-IT" sz="1200" i="1" u="sng" dirty="0">
                <a:solidFill>
                  <a:srgbClr val="002060"/>
                </a:solidFill>
              </a:rPr>
              <a:t> with </a:t>
            </a:r>
            <a:r>
              <a:rPr lang="it-IT" sz="1200" i="1" u="sng" dirty="0" err="1">
                <a:solidFill>
                  <a:srgbClr val="002060"/>
                </a:solidFill>
              </a:rPr>
              <a:t>morbid</a:t>
            </a:r>
            <a:r>
              <a:rPr lang="it-IT" sz="1200" i="1" u="sng" dirty="0">
                <a:solidFill>
                  <a:srgbClr val="002060"/>
                </a:solidFill>
              </a:rPr>
              <a:t> </a:t>
            </a:r>
            <a:r>
              <a:rPr lang="it-IT" sz="1200" i="1" u="sng" dirty="0" err="1">
                <a:solidFill>
                  <a:srgbClr val="002060"/>
                </a:solidFill>
              </a:rPr>
              <a:t>obesity</a:t>
            </a:r>
            <a:r>
              <a:rPr lang="it-IT" sz="1200" i="1" u="sng" dirty="0">
                <a:solidFill>
                  <a:srgbClr val="002060"/>
                </a:solidFill>
              </a:rPr>
              <a:t>: the SLEEVEPASS </a:t>
            </a:r>
            <a:r>
              <a:rPr lang="it-IT" sz="1200" i="1" u="sng" dirty="0" err="1">
                <a:solidFill>
                  <a:srgbClr val="002060"/>
                </a:solidFill>
              </a:rPr>
              <a:t>Randomized</a:t>
            </a:r>
            <a:r>
              <a:rPr lang="it-IT" sz="1200" i="1" u="sng" dirty="0">
                <a:solidFill>
                  <a:srgbClr val="002060"/>
                </a:solidFill>
              </a:rPr>
              <a:t> Clinical Trial. JAMA </a:t>
            </a:r>
            <a:r>
              <a:rPr lang="it-IT" sz="1200" i="1" u="sng" dirty="0" err="1">
                <a:solidFill>
                  <a:srgbClr val="002060"/>
                </a:solidFill>
              </a:rPr>
              <a:t>Surg</a:t>
            </a:r>
            <a:r>
              <a:rPr lang="it-IT" sz="1200" i="1" u="sng" dirty="0">
                <a:solidFill>
                  <a:srgbClr val="002060"/>
                </a:solidFill>
              </a:rPr>
              <a:t> </a:t>
            </a:r>
            <a:r>
              <a:rPr lang="it-IT" sz="1200" u="sng" dirty="0">
                <a:solidFill>
                  <a:srgbClr val="002060"/>
                </a:solidFill>
              </a:rPr>
              <a:t>156:137–146)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4D88-5A68-FC42-9400-DEE62176BDB9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91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4D88-5A68-FC42-9400-DEE62176BDB9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058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4D88-5A68-FC42-9400-DEE62176BDB9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25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38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4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9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8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3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18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5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2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8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8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urse24.it/infermiere/dalla-redazione/olbia-giornata-mondiale-contro-ipertensione.html" TargetMode="Externa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link.springer.com/article/10.1007/s40619-023-01235-4/figures/1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FOLLOW UP A LUNGO TERMINE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4317114"/>
            <a:ext cx="4526280" cy="1279652"/>
          </a:xfrm>
        </p:spPr>
        <p:txBody>
          <a:bodyPr>
            <a:normAutofit fontScale="62500" lnSpcReduction="200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Dott. luca chiappo</a:t>
            </a:r>
            <a:br>
              <a:rPr lang="it-IT" sz="2800" b="1" dirty="0">
                <a:solidFill>
                  <a:srgbClr val="FFC000"/>
                </a:solidFill>
              </a:rPr>
            </a:br>
            <a:r>
              <a:rPr lang="it-IT" sz="2800" b="1" dirty="0">
                <a:solidFill>
                  <a:srgbClr val="FFC000"/>
                </a:solidFill>
              </a:rPr>
              <a:t>medico chirurgo</a:t>
            </a:r>
          </a:p>
          <a:p>
            <a:r>
              <a:rPr lang="en-US" sz="2700" b="1" dirty="0">
                <a:solidFill>
                  <a:srgbClr val="FFC000"/>
                </a:solidFill>
              </a:rPr>
              <a:t>U. O. </a:t>
            </a:r>
            <a:r>
              <a:rPr lang="en-US" sz="2700" b="1" dirty="0" err="1">
                <a:solidFill>
                  <a:srgbClr val="FFC000"/>
                </a:solidFill>
              </a:rPr>
              <a:t>Chirurgia</a:t>
            </a:r>
            <a:r>
              <a:rPr lang="en-US" sz="2700" b="1" dirty="0">
                <a:solidFill>
                  <a:srgbClr val="FFC000"/>
                </a:solidFill>
              </a:rPr>
              <a:t> </a:t>
            </a:r>
            <a:r>
              <a:rPr lang="en-US" sz="2700" b="1" dirty="0" err="1">
                <a:solidFill>
                  <a:srgbClr val="FFC000"/>
                </a:solidFill>
              </a:rPr>
              <a:t>Bariatrica</a:t>
            </a:r>
            <a:r>
              <a:rPr lang="en-US" sz="2700" b="1" dirty="0">
                <a:solidFill>
                  <a:srgbClr val="FFC000"/>
                </a:solidFill>
              </a:rPr>
              <a:t> </a:t>
            </a:r>
            <a:r>
              <a:rPr lang="en-US" sz="2700" b="1" dirty="0" err="1">
                <a:solidFill>
                  <a:srgbClr val="FFC000"/>
                </a:solidFill>
              </a:rPr>
              <a:t>stituto</a:t>
            </a:r>
            <a:r>
              <a:rPr lang="en-US" sz="2700" b="1" dirty="0">
                <a:solidFill>
                  <a:srgbClr val="FFC000"/>
                </a:solidFill>
              </a:rPr>
              <a:t> </a:t>
            </a:r>
            <a:r>
              <a:rPr lang="en-US" sz="2700" b="1" dirty="0" err="1">
                <a:solidFill>
                  <a:srgbClr val="FFC000"/>
                </a:solidFill>
              </a:rPr>
              <a:t>Clinico</a:t>
            </a:r>
            <a:r>
              <a:rPr lang="en-US" sz="2700" b="1" dirty="0">
                <a:solidFill>
                  <a:srgbClr val="FFC000"/>
                </a:solidFill>
              </a:rPr>
              <a:t> </a:t>
            </a:r>
            <a:r>
              <a:rPr lang="en-US" sz="2700" b="1" dirty="0" err="1">
                <a:solidFill>
                  <a:srgbClr val="FFC000"/>
                </a:solidFill>
              </a:rPr>
              <a:t>Beato</a:t>
            </a:r>
            <a:r>
              <a:rPr lang="en-US" sz="2700" b="1" dirty="0">
                <a:solidFill>
                  <a:srgbClr val="FFC000"/>
                </a:solidFill>
              </a:rPr>
              <a:t> Matteo - VIGEVANO </a:t>
            </a:r>
          </a:p>
          <a:p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2AAE0E-DDC2-C085-5078-933A25C9762B}"/>
              </a:ext>
            </a:extLst>
          </p:cNvPr>
          <p:cNvSpPr txBox="1"/>
          <p:nvPr/>
        </p:nvSpPr>
        <p:spPr>
          <a:xfrm>
            <a:off x="7002974" y="5641352"/>
            <a:ext cx="34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F03A3F-3130-5F94-C882-404E6CAC6151}"/>
              </a:ext>
            </a:extLst>
          </p:cNvPr>
          <p:cNvSpPr txBox="1">
            <a:spLocks/>
          </p:cNvSpPr>
          <p:nvPr/>
        </p:nvSpPr>
        <p:spPr>
          <a:xfrm>
            <a:off x="325468" y="480060"/>
            <a:ext cx="11034786" cy="8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96237" y="1300125"/>
            <a:ext cx="103826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</a:rPr>
              <a:t>In generale, la chirurgia bariatrica è stata associata a un tasso più elevato di remissione dell’ipertensione </a:t>
            </a:r>
            <a:r>
              <a:rPr lang="it-IT" sz="2800" u="sng" dirty="0">
                <a:solidFill>
                  <a:srgbClr val="002060"/>
                </a:solidFill>
              </a:rPr>
              <a:t>(19,5%) </a:t>
            </a:r>
            <a:r>
              <a:rPr lang="it-IT" sz="2800" dirty="0">
                <a:solidFill>
                  <a:srgbClr val="002060"/>
                </a:solidFill>
              </a:rPr>
              <a:t>e a un tasso inferiore di nuova insorgenza di casi di ipertensione </a:t>
            </a:r>
            <a:r>
              <a:rPr lang="it-IT" sz="2800" u="sng" dirty="0">
                <a:solidFill>
                  <a:srgbClr val="002060"/>
                </a:solidFill>
              </a:rPr>
              <a:t>(8,7%).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F8587E-A59A-102A-BA37-01564BCCF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44" y="3294029"/>
            <a:ext cx="5737510" cy="225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F1C67C-8618-FB3E-115F-58E27BCEBA69}"/>
              </a:ext>
            </a:extLst>
          </p:cNvPr>
          <p:cNvSpPr txBox="1"/>
          <p:nvPr/>
        </p:nvSpPr>
        <p:spPr>
          <a:xfrm>
            <a:off x="165980" y="280928"/>
            <a:ext cx="76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CHIRURGIA BARIATRICA E IPA</a:t>
            </a:r>
          </a:p>
        </p:txBody>
      </p:sp>
      <p:pic>
        <p:nvPicPr>
          <p:cNvPr id="8" name="Immagine 7" descr="Immagine che contiene persona, orologio, polso, unghia/chiodo&#10;&#10;Descrizione generata automaticamente">
            <a:extLst>
              <a:ext uri="{FF2B5EF4-FFF2-40B4-BE49-F238E27FC236}">
                <a16:creationId xmlns:a16="http://schemas.microsoft.com/office/drawing/2014/main" id="{2C6B3851-9B01-825D-B0B7-8A7E8E02D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0281" y="2924905"/>
            <a:ext cx="3743927" cy="249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266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6" name="Rectangle 18437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467" name="Rectangle 18439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8468" name="Straight Connector 18441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469" name="Rectangle 18443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70" name="Straight Connector 18445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70939" y="1439070"/>
            <a:ext cx="7686938" cy="367018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numCol="1" rtlCol="0" anchorCtr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 err="1">
                <a:solidFill>
                  <a:srgbClr val="002060"/>
                </a:solidFill>
              </a:rPr>
              <a:t>Pazienti</a:t>
            </a:r>
            <a:r>
              <a:rPr lang="en-US" sz="2800" dirty="0">
                <a:solidFill>
                  <a:srgbClr val="002060"/>
                </a:solidFill>
              </a:rPr>
              <a:t> con dislipidemia devono essere seguiti periodicamente in base allo stato di rischio cardiovascolare, </a:t>
            </a:r>
            <a:r>
              <a:rPr lang="en-US" sz="2800" dirty="0" err="1">
                <a:solidFill>
                  <a:srgbClr val="002060"/>
                </a:solidFill>
              </a:rPr>
              <a:t>rivalutato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periodicamente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002060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I </a:t>
            </a:r>
            <a:r>
              <a:rPr lang="en-US" sz="2800" dirty="0" err="1">
                <a:solidFill>
                  <a:srgbClr val="002060"/>
                </a:solidFill>
              </a:rPr>
              <a:t>farmaci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ipolipemizzanti</a:t>
            </a:r>
            <a:r>
              <a:rPr lang="en-US" sz="2800" dirty="0">
                <a:solidFill>
                  <a:srgbClr val="002060"/>
                </a:solidFill>
              </a:rPr>
              <a:t> non </a:t>
            </a:r>
            <a:r>
              <a:rPr lang="en-US" sz="2800" dirty="0" err="1">
                <a:solidFill>
                  <a:srgbClr val="002060"/>
                </a:solidFill>
              </a:rPr>
              <a:t>devono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essere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interrotti</a:t>
            </a:r>
            <a:r>
              <a:rPr lang="en-US" sz="2800" dirty="0">
                <a:solidFill>
                  <a:srgbClr val="002060"/>
                </a:solidFill>
              </a:rPr>
              <a:t> dopo </a:t>
            </a:r>
            <a:r>
              <a:rPr lang="en-US" sz="2800" dirty="0" err="1">
                <a:solidFill>
                  <a:srgbClr val="002060"/>
                </a:solidFill>
              </a:rPr>
              <a:t>l’intervento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chirurgico</a:t>
            </a:r>
            <a:r>
              <a:rPr lang="en-US" sz="2800" dirty="0">
                <a:solidFill>
                  <a:srgbClr val="002060"/>
                </a:solidFill>
              </a:rPr>
              <a:t> a </a:t>
            </a:r>
            <a:r>
              <a:rPr lang="en-US" sz="2800" dirty="0" err="1">
                <a:solidFill>
                  <a:srgbClr val="002060"/>
                </a:solidFill>
              </a:rPr>
              <a:t>meno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che</a:t>
            </a:r>
            <a:r>
              <a:rPr lang="en-US" sz="2800" dirty="0">
                <a:solidFill>
                  <a:srgbClr val="002060"/>
                </a:solidFill>
              </a:rPr>
              <a:t> non </a:t>
            </a:r>
            <a:r>
              <a:rPr lang="en-US" sz="2800" dirty="0" err="1">
                <a:solidFill>
                  <a:srgbClr val="002060"/>
                </a:solidFill>
              </a:rPr>
              <a:t>sia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chiaramente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indicato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71" name="Rectangle 18447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472" name="Rectangle 18449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6A6E1A-12B4-9272-40D4-07215D24E8BB}"/>
              </a:ext>
            </a:extLst>
          </p:cNvPr>
          <p:cNvSpPr txBox="1"/>
          <p:nvPr/>
        </p:nvSpPr>
        <p:spPr>
          <a:xfrm>
            <a:off x="307969" y="292374"/>
            <a:ext cx="821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CHIRURGIA BARIATRICA E DISPLIPIDEMIE</a:t>
            </a:r>
          </a:p>
        </p:txBody>
      </p:sp>
      <p:pic>
        <p:nvPicPr>
          <p:cNvPr id="1028" name="Picture 4" descr="Rara Sindrome Dislipidemica">
            <a:extLst>
              <a:ext uri="{FF2B5EF4-FFF2-40B4-BE49-F238E27FC236}">
                <a16:creationId xmlns:a16="http://schemas.microsoft.com/office/drawing/2014/main" id="{A3BA7CAE-B22A-39B4-73E2-358272EA7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2" b="2"/>
          <a:stretch/>
        </p:blipFill>
        <p:spPr bwMode="auto">
          <a:xfrm>
            <a:off x="8157877" y="948604"/>
            <a:ext cx="3140838" cy="41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6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071">
            <a:extLst>
              <a:ext uri="{FF2B5EF4-FFF2-40B4-BE49-F238E27FC236}">
                <a16:creationId xmlns:a16="http://schemas.microsoft.com/office/drawing/2014/main" id="{7C2DC10F-CD76-43DC-9E0B-CB291F740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1C18170A-08B7-4230-A012-B24C20E3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52188B95-E375-4977-9E9C-E28CE956F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78" name="Rectangle 2077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48BB4D-DC1A-1499-F5E3-D32D0D40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1" y="350472"/>
            <a:ext cx="7797619" cy="1189136"/>
          </a:xfrm>
          <a:prstGeom prst="rect">
            <a:avLst/>
          </a:prstGeom>
        </p:spPr>
      </p:pic>
      <p:cxnSp>
        <p:nvCxnSpPr>
          <p:cNvPr id="2080" name="Straight Connector 2079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ravidanza: che cos'è, sintomi e trattamento | Top Doctors">
            <a:extLst>
              <a:ext uri="{FF2B5EF4-FFF2-40B4-BE49-F238E27FC236}">
                <a16:creationId xmlns:a16="http://schemas.microsoft.com/office/drawing/2014/main" id="{666DD27E-9CE0-6D36-5949-2255062C0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2183" b="2"/>
          <a:stretch/>
        </p:blipFill>
        <p:spPr bwMode="auto">
          <a:xfrm>
            <a:off x="389803" y="2085703"/>
            <a:ext cx="4539516" cy="34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2" name="Rectangle 2081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FD3F744-6C43-B437-1C54-D54E90F61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864" y="1341370"/>
            <a:ext cx="6851592" cy="45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96010-5F92-0628-1C93-D583BA6C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22" y="647961"/>
            <a:ext cx="7072390" cy="1320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BDD43B-E0C0-D076-B136-6C800E04D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91" y="1008467"/>
            <a:ext cx="10860264" cy="5643055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100" dirty="0">
                <a:solidFill>
                  <a:srgbClr val="002060"/>
                </a:solidFill>
                <a:effectLst/>
              </a:rPr>
              <a:t>                                       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30A1E88-3623-6AA7-FE8B-48B3EB6C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14" y="1364586"/>
            <a:ext cx="10226618" cy="847843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4A3D658F-AA17-9823-6DAA-700E800CB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004529"/>
              </p:ext>
            </p:extLst>
          </p:nvPr>
        </p:nvGraphicFramePr>
        <p:xfrm>
          <a:off x="138271" y="369579"/>
          <a:ext cx="4547046" cy="319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Freccia destra con strisce 11">
            <a:extLst>
              <a:ext uri="{FF2B5EF4-FFF2-40B4-BE49-F238E27FC236}">
                <a16:creationId xmlns:a16="http://schemas.microsoft.com/office/drawing/2014/main" id="{136F4A2A-C459-9839-690D-74E0CED41B4F}"/>
              </a:ext>
            </a:extLst>
          </p:cNvPr>
          <p:cNvSpPr/>
          <p:nvPr/>
        </p:nvSpPr>
        <p:spPr>
          <a:xfrm>
            <a:off x="4851748" y="1432388"/>
            <a:ext cx="2398389" cy="1175261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0B6564F-11F4-6DB8-1193-E794CFA42E8C}"/>
              </a:ext>
            </a:extLst>
          </p:cNvPr>
          <p:cNvSpPr/>
          <p:nvPr/>
        </p:nvSpPr>
        <p:spPr>
          <a:xfrm>
            <a:off x="7693121" y="1308361"/>
            <a:ext cx="351618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Pz che hanno un calo ponderale </a:t>
            </a:r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insufficiente (&lt;50%) del peso in eccesso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25256D0-9BC2-D85B-CA9F-F70E31259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324" y="3744536"/>
            <a:ext cx="6299658" cy="24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C2DC10F-CD76-43DC-9E0B-CB291F740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18170A-08B7-4230-A012-B24C20E3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188B95-E375-4977-9E9C-E28CE956F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CFCD50F-4BF3-4733-BD42-5567080A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C2466A-2320-4205-BDC2-056CD8BC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-3009" r="60896" b="2006"/>
          <a:stretch/>
        </p:blipFill>
        <p:spPr bwMode="auto">
          <a:xfrm>
            <a:off x="678605" y="473902"/>
            <a:ext cx="2344162" cy="310390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24F77B6-3AFC-4981-A39A-15994073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22A300-A12E-4C3D-A574-71AFFA8F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7D21A87-2874-4438-84BA-E02F7C632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B0A69F5-520C-404C-9614-071AAE13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752" y="2859360"/>
            <a:ext cx="2295082" cy="2716072"/>
          </a:xfrm>
          <a:prstGeom prst="rect">
            <a:avLst/>
          </a:prstGeom>
          <a:noFill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69336A-34EC-3148-B9FF-8F1BDBD1B928}"/>
              </a:ext>
            </a:extLst>
          </p:cNvPr>
          <p:cNvSpPr txBox="1"/>
          <p:nvPr/>
        </p:nvSpPr>
        <p:spPr>
          <a:xfrm>
            <a:off x="6553766" y="1299358"/>
            <a:ext cx="4821283" cy="367018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 fontScale="92500"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gestione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WR 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lungo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termine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prevede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terapia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cognitivo-comportamentale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frequenti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richiami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counseling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sullo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stile di vita,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approcci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farmacologici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approvati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l’obesità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e, in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alcuni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casi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revisioni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chirurgiche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conversioni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procedure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restrittive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procedure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malassorbitivi</a:t>
            </a:r>
            <a:endParaRPr kumimoji="0" lang="en-US" sz="28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D683B1-E7B7-4AF5-8BF1-00757F13F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07ECB0-AC96-4F4F-AB0C-44EA1353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12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5470CEA6-3495-EA85-DDCE-D970641DA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6" b="1156"/>
          <a:stretch/>
        </p:blipFill>
        <p:spPr>
          <a:xfrm>
            <a:off x="5461852" y="1566491"/>
            <a:ext cx="6370320" cy="4254864"/>
          </a:xfrm>
          <a:prstGeom prst="snip2Same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1F9420-1325-9E47-302E-CB8BC306BD29}"/>
              </a:ext>
            </a:extLst>
          </p:cNvPr>
          <p:cNvSpPr txBox="1"/>
          <p:nvPr/>
        </p:nvSpPr>
        <p:spPr>
          <a:xfrm>
            <a:off x="589280" y="406400"/>
            <a:ext cx="1018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Dati dal 2017 (apertura U.O. Chirurgia Bariatrica Istituto Clinico Beato Matteo di Vigevano dal 2017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B9E7149-8B6F-6A6B-AB11-F8EFD6C49258}"/>
              </a:ext>
            </a:extLst>
          </p:cNvPr>
          <p:cNvSpPr/>
          <p:nvPr/>
        </p:nvSpPr>
        <p:spPr>
          <a:xfrm>
            <a:off x="7261088" y="5428005"/>
            <a:ext cx="2457450" cy="39335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BS bariatric surgery">
            <a:extLst>
              <a:ext uri="{FF2B5EF4-FFF2-40B4-BE49-F238E27FC236}">
                <a16:creationId xmlns:a16="http://schemas.microsoft.com/office/drawing/2014/main" id="{FDB6D33C-E4F7-4E1C-D762-43F03492B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270" y="0"/>
            <a:ext cx="1102730" cy="11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stituto Clinico Beato Matteo - Smart Dental Clinic">
            <a:extLst>
              <a:ext uri="{FF2B5EF4-FFF2-40B4-BE49-F238E27FC236}">
                <a16:creationId xmlns:a16="http://schemas.microsoft.com/office/drawing/2014/main" id="{2046E78E-F596-2390-F7BF-209E83B0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8" y="1909823"/>
            <a:ext cx="4895025" cy="32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8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B2BA0D-8FD9-B154-AE83-369D6C88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nostra esperienza</a:t>
            </a:r>
            <a:br>
              <a:rPr lang="it-IT" sz="28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it-IT" sz="28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FOLLOW UP E CONTROLLI DALLE DIMISSIONI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B5ADAF9-A926-3CA0-8F0A-BD773EB09E05}"/>
              </a:ext>
            </a:extLst>
          </p:cNvPr>
          <p:cNvGrpSpPr/>
          <p:nvPr/>
        </p:nvGrpSpPr>
        <p:grpSpPr>
          <a:xfrm>
            <a:off x="568606" y="2835209"/>
            <a:ext cx="11054788" cy="1856273"/>
            <a:chOff x="254413" y="2996590"/>
            <a:chExt cx="11028148" cy="1878950"/>
          </a:xfrm>
        </p:grpSpPr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F9D712B3-AD87-16F0-B568-16937FBDAD65}"/>
                </a:ext>
              </a:extLst>
            </p:cNvPr>
            <p:cNvSpPr/>
            <p:nvPr/>
          </p:nvSpPr>
          <p:spPr>
            <a:xfrm>
              <a:off x="3384197" y="3890346"/>
              <a:ext cx="689664" cy="91440"/>
            </a:xfrm>
            <a:custGeom>
              <a:avLst/>
              <a:gdLst>
                <a:gd name="connsiteX0" fmla="*/ 0 w 689664"/>
                <a:gd name="connsiteY0" fmla="*/ 45720 h 91440"/>
                <a:gd name="connsiteX1" fmla="*/ 689664 w 689664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9664" h="91440">
                  <a:moveTo>
                    <a:pt x="0" y="45720"/>
                  </a:moveTo>
                  <a:lnTo>
                    <a:pt x="689664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9526" tIns="42118" rIns="339525" bIns="4212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67084A2D-BD9D-F4F2-8CC6-274AFF65BF18}"/>
                </a:ext>
              </a:extLst>
            </p:cNvPr>
            <p:cNvSpPr/>
            <p:nvPr/>
          </p:nvSpPr>
          <p:spPr>
            <a:xfrm>
              <a:off x="254413" y="2996590"/>
              <a:ext cx="3131583" cy="1878950"/>
            </a:xfrm>
            <a:custGeom>
              <a:avLst/>
              <a:gdLst>
                <a:gd name="connsiteX0" fmla="*/ 0 w 3131583"/>
                <a:gd name="connsiteY0" fmla="*/ 0 h 1878950"/>
                <a:gd name="connsiteX1" fmla="*/ 3131583 w 3131583"/>
                <a:gd name="connsiteY1" fmla="*/ 0 h 1878950"/>
                <a:gd name="connsiteX2" fmla="*/ 3131583 w 3131583"/>
                <a:gd name="connsiteY2" fmla="*/ 1878950 h 1878950"/>
                <a:gd name="connsiteX3" fmla="*/ 0 w 3131583"/>
                <a:gd name="connsiteY3" fmla="*/ 1878950 h 1878950"/>
                <a:gd name="connsiteX4" fmla="*/ 0 w 3131583"/>
                <a:gd name="connsiteY4" fmla="*/ 0 h 18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1583" h="1878950">
                  <a:moveTo>
                    <a:pt x="0" y="0"/>
                  </a:moveTo>
                  <a:lnTo>
                    <a:pt x="3131583" y="0"/>
                  </a:lnTo>
                  <a:lnTo>
                    <a:pt x="3131583" y="1878950"/>
                  </a:lnTo>
                  <a:lnTo>
                    <a:pt x="0" y="1878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450" tIns="161073" rIns="153450" bIns="1610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1° MESE:</a:t>
              </a:r>
            </a:p>
            <a:p>
              <a:pPr marL="0"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i="0" kern="1200" dirty="0"/>
                <a:t>- RX TRANSITO</a:t>
              </a:r>
            </a:p>
            <a:p>
              <a:pPr marL="0"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i="0" kern="1200" dirty="0"/>
                <a:t>- VISITA CHIRURGICA</a:t>
              </a:r>
            </a:p>
            <a:p>
              <a:pPr marL="0"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i="0" kern="1200" dirty="0"/>
                <a:t>-VISITA DIETISTICA</a:t>
              </a:r>
              <a:endParaRPr lang="en-US" sz="1600" kern="1200" dirty="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D7A163B6-E839-F510-F2C5-A6C1E073BA0D}"/>
                </a:ext>
              </a:extLst>
            </p:cNvPr>
            <p:cNvSpPr/>
            <p:nvPr/>
          </p:nvSpPr>
          <p:spPr>
            <a:xfrm>
              <a:off x="4106262" y="2996590"/>
              <a:ext cx="3131583" cy="1878950"/>
            </a:xfrm>
            <a:custGeom>
              <a:avLst/>
              <a:gdLst>
                <a:gd name="connsiteX0" fmla="*/ 0 w 3131583"/>
                <a:gd name="connsiteY0" fmla="*/ 0 h 1878950"/>
                <a:gd name="connsiteX1" fmla="*/ 3131583 w 3131583"/>
                <a:gd name="connsiteY1" fmla="*/ 0 h 1878950"/>
                <a:gd name="connsiteX2" fmla="*/ 3131583 w 3131583"/>
                <a:gd name="connsiteY2" fmla="*/ 1878950 h 1878950"/>
                <a:gd name="connsiteX3" fmla="*/ 0 w 3131583"/>
                <a:gd name="connsiteY3" fmla="*/ 1878950 h 1878950"/>
                <a:gd name="connsiteX4" fmla="*/ 0 w 3131583"/>
                <a:gd name="connsiteY4" fmla="*/ 0 h 18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1583" h="1878950">
                  <a:moveTo>
                    <a:pt x="0" y="0"/>
                  </a:moveTo>
                  <a:lnTo>
                    <a:pt x="3131583" y="0"/>
                  </a:lnTo>
                  <a:lnTo>
                    <a:pt x="3131583" y="1878950"/>
                  </a:lnTo>
                  <a:lnTo>
                    <a:pt x="0" y="1878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41498"/>
                <a:satOff val="-29716"/>
                <a:lumOff val="-294"/>
                <a:alphaOff val="0"/>
              </a:schemeClr>
            </a:fillRef>
            <a:effectRef idx="0">
              <a:schemeClr val="accent5">
                <a:hueOff val="-341498"/>
                <a:satOff val="-29716"/>
                <a:lumOff val="-29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450" tIns="161073" rIns="153450" bIns="1610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dirty="0"/>
                <a:t>3°/6°/12° MESE: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i="0" kern="1200" dirty="0"/>
                <a:t>VISITA MULTIDISCIPLINARE ED ESECUZIONE DI ESAMI EMATOCHIMICI. </a:t>
              </a:r>
              <a:endParaRPr lang="en-US" sz="1600" kern="1200" dirty="0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01818AD1-F5FB-2044-93FC-61D100489461}"/>
                </a:ext>
              </a:extLst>
            </p:cNvPr>
            <p:cNvSpPr/>
            <p:nvPr/>
          </p:nvSpPr>
          <p:spPr>
            <a:xfrm>
              <a:off x="7958112" y="2996590"/>
              <a:ext cx="3324449" cy="1878950"/>
            </a:xfrm>
            <a:custGeom>
              <a:avLst/>
              <a:gdLst>
                <a:gd name="connsiteX0" fmla="*/ 0 w 3823632"/>
                <a:gd name="connsiteY0" fmla="*/ 0 h 2274131"/>
                <a:gd name="connsiteX1" fmla="*/ 3823632 w 3823632"/>
                <a:gd name="connsiteY1" fmla="*/ 0 h 2274131"/>
                <a:gd name="connsiteX2" fmla="*/ 3823632 w 3823632"/>
                <a:gd name="connsiteY2" fmla="*/ 2274131 h 2274131"/>
                <a:gd name="connsiteX3" fmla="*/ 0 w 3823632"/>
                <a:gd name="connsiteY3" fmla="*/ 2274131 h 2274131"/>
                <a:gd name="connsiteX4" fmla="*/ 0 w 3823632"/>
                <a:gd name="connsiteY4" fmla="*/ 0 h 227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3632" h="2274131">
                  <a:moveTo>
                    <a:pt x="0" y="0"/>
                  </a:moveTo>
                  <a:lnTo>
                    <a:pt x="3823632" y="0"/>
                  </a:lnTo>
                  <a:lnTo>
                    <a:pt x="3823632" y="2274131"/>
                  </a:lnTo>
                  <a:lnTo>
                    <a:pt x="0" y="22741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82995"/>
                <a:satOff val="-59431"/>
                <a:lumOff val="-588"/>
                <a:alphaOff val="0"/>
              </a:schemeClr>
            </a:fillRef>
            <a:effectRef idx="0">
              <a:schemeClr val="accent5">
                <a:hueOff val="-682995"/>
                <a:satOff val="-59431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450" tIns="161073" rIns="153450" bIns="1610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OGNI ANNO: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b="0" i="0" kern="1200" dirty="0"/>
                <a:t>- EMATOCHIMICI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b="0" i="0" kern="1200" dirty="0"/>
                <a:t>- RX TRANSITO</a:t>
              </a:r>
              <a:endParaRPr lang="en-US" kern="1200" dirty="0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C2F5B78E-868E-B9D3-F437-4DB97D86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362" y="286603"/>
            <a:ext cx="1976954" cy="1317114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EA3E1F5E-3057-B59F-5959-765DEE5A516C}"/>
              </a:ext>
            </a:extLst>
          </p:cNvPr>
          <p:cNvSpPr/>
          <p:nvPr/>
        </p:nvSpPr>
        <p:spPr>
          <a:xfrm>
            <a:off x="7568908" y="3717625"/>
            <a:ext cx="689664" cy="91440"/>
          </a:xfrm>
          <a:custGeom>
            <a:avLst/>
            <a:gdLst>
              <a:gd name="connsiteX0" fmla="*/ 0 w 689664"/>
              <a:gd name="connsiteY0" fmla="*/ 45720 h 91440"/>
              <a:gd name="connsiteX1" fmla="*/ 689664 w 68966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9664" h="91440">
                <a:moveTo>
                  <a:pt x="0" y="45720"/>
                </a:moveTo>
                <a:lnTo>
                  <a:pt x="689664" y="45720"/>
                </a:lnTo>
              </a:path>
            </a:pathLst>
          </a:cu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spcFirstLastPara="0" vert="horz" wrap="square" lIns="339526" tIns="42118" rIns="339525" bIns="4212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</p:spTree>
    <p:extLst>
      <p:ext uri="{BB962C8B-B14F-4D97-AF65-F5344CB8AC3E}">
        <p14:creationId xmlns:p14="http://schemas.microsoft.com/office/powerpoint/2010/main" val="48999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F01D73-AEFB-4637-812B-95823544141C}"/>
              </a:ext>
            </a:extLst>
          </p:cNvPr>
          <p:cNvSpPr txBox="1">
            <a:spLocks/>
          </p:cNvSpPr>
          <p:nvPr/>
        </p:nvSpPr>
        <p:spPr>
          <a:xfrm>
            <a:off x="677334" y="230052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6519" y="5053426"/>
            <a:ext cx="120354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Guardando la tabella, estrapolata dai registri </a:t>
            </a:r>
            <a:r>
              <a:rPr lang="it-IT" sz="2800" b="1" u="sng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it-IT" sz="28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icOb</a:t>
            </a:r>
            <a:r>
              <a:rPr lang="it-IT" sz="2800" b="1" u="sng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it-IT" sz="28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,su 7337 totali operati, 1025 nel 2023 , nel complesso, più del 40% dei pazienti pare drop-out </a:t>
            </a:r>
            <a:r>
              <a:rPr lang="it-IT" sz="2800" b="1" u="sng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nei </a:t>
            </a:r>
            <a:r>
              <a:rPr kumimoji="0" lang="it-IT" sz="28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follow-up. </a:t>
            </a:r>
            <a:endParaRPr kumimoji="0" lang="it-IT" sz="28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15208"/>
              </p:ext>
            </p:extLst>
          </p:nvPr>
        </p:nvGraphicFramePr>
        <p:xfrm>
          <a:off x="1257067" y="613459"/>
          <a:ext cx="9834384" cy="432421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63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0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TIPO DI INTERVENTO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6 mesi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12 mesi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24 mesi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5 anni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8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By pass gastrico % FU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>
                          <a:solidFill>
                            <a:srgbClr val="002060"/>
                          </a:solidFill>
                        </a:rPr>
                        <a:t>85%</a:t>
                      </a:r>
                      <a:endParaRPr lang="it-IT" sz="2800" kern="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>
                          <a:solidFill>
                            <a:srgbClr val="002060"/>
                          </a:solidFill>
                        </a:rPr>
                        <a:t>76%</a:t>
                      </a:r>
                      <a:endParaRPr lang="it-IT" sz="2800" kern="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68%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56%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1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Sleeve </a:t>
                      </a:r>
                      <a:r>
                        <a:rPr lang="it-IT" sz="2800" b="1" kern="0" dirty="0" err="1">
                          <a:solidFill>
                            <a:srgbClr val="002060"/>
                          </a:solidFill>
                        </a:rPr>
                        <a:t>gastrectomy</a:t>
                      </a: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 %FU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>
                          <a:solidFill>
                            <a:srgbClr val="002060"/>
                          </a:solidFill>
                        </a:rPr>
                        <a:t>91%</a:t>
                      </a:r>
                      <a:endParaRPr lang="it-IT" sz="2800" kern="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88%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72%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59%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8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Mini </a:t>
                      </a:r>
                      <a:r>
                        <a:rPr lang="it-IT" sz="2800" b="1" kern="0" dirty="0" err="1">
                          <a:solidFill>
                            <a:srgbClr val="002060"/>
                          </a:solidFill>
                        </a:rPr>
                        <a:t>gastric</a:t>
                      </a: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 bypass % FU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>
                          <a:solidFill>
                            <a:srgbClr val="002060"/>
                          </a:solidFill>
                        </a:rPr>
                        <a:t>82%</a:t>
                      </a:r>
                      <a:endParaRPr lang="it-IT" sz="2800" kern="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>
                          <a:solidFill>
                            <a:srgbClr val="002060"/>
                          </a:solidFill>
                        </a:rPr>
                        <a:t>71%</a:t>
                      </a:r>
                      <a:endParaRPr lang="it-IT" sz="2800" kern="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65%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0" dirty="0">
                          <a:solidFill>
                            <a:srgbClr val="002060"/>
                          </a:solidFill>
                        </a:rPr>
                        <a:t>52%</a:t>
                      </a:r>
                      <a:endParaRPr lang="it-IT" sz="2800" kern="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16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07533" y="428412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072019" y="4981304"/>
            <a:ext cx="8596668" cy="17678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it-IT" sz="2900" dirty="0">
              <a:solidFill>
                <a:schemeClr val="tx1"/>
              </a:solidFill>
            </a:endParaRPr>
          </a:p>
          <a:p>
            <a:endParaRPr lang="it-IT" u="sng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48929" y="840658"/>
            <a:ext cx="110760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Secondo uno studio multicentrico francese del 2021, condotto tra il 2014 ed il 2019, tra i vari motivi di tale scarsa </a:t>
            </a:r>
            <a:r>
              <a:rPr lang="it-IT" sz="2800" i="1" dirty="0">
                <a:solidFill>
                  <a:srgbClr val="002060"/>
                </a:solidFill>
              </a:rPr>
              <a:t>compliance</a:t>
            </a:r>
            <a:r>
              <a:rPr lang="it-IT" sz="2800" dirty="0">
                <a:solidFill>
                  <a:srgbClr val="002060"/>
                </a:solidFill>
              </a:rPr>
              <a:t> abbiamo:</a:t>
            </a:r>
          </a:p>
          <a:p>
            <a:endParaRPr lang="it-IT" sz="2800" dirty="0">
              <a:solidFill>
                <a:srgbClr val="002060"/>
              </a:solidFill>
            </a:endParaRPr>
          </a:p>
          <a:p>
            <a:r>
              <a:rPr lang="it-IT" sz="2800" dirty="0">
                <a:solidFill>
                  <a:srgbClr val="002060"/>
                </a:solidFill>
              </a:rPr>
              <a:t>1- il ritenere non necessario il </a:t>
            </a:r>
            <a:r>
              <a:rPr lang="it-IT" sz="2800" i="1" dirty="0">
                <a:solidFill>
                  <a:srgbClr val="002060"/>
                </a:solidFill>
              </a:rPr>
              <a:t>follow-up;</a:t>
            </a:r>
          </a:p>
          <a:p>
            <a:r>
              <a:rPr lang="it-IT" sz="2800" dirty="0">
                <a:solidFill>
                  <a:srgbClr val="002060"/>
                </a:solidFill>
              </a:rPr>
              <a:t>2- la distanza geografica;</a:t>
            </a:r>
          </a:p>
          <a:p>
            <a:r>
              <a:rPr lang="it-IT" sz="2800" dirty="0">
                <a:solidFill>
                  <a:srgbClr val="002060"/>
                </a:solidFill>
              </a:rPr>
              <a:t>3- per problemi familiari, professionali o di salute;</a:t>
            </a:r>
          </a:p>
          <a:p>
            <a:r>
              <a:rPr lang="it-IT" sz="2800" dirty="0">
                <a:solidFill>
                  <a:srgbClr val="002060"/>
                </a:solidFill>
              </a:rPr>
              <a:t>4- scarso calo ponderale.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3C764A-7D82-4D67-C08F-F03E6231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645" y="4193556"/>
            <a:ext cx="5043042" cy="18237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EE7C65C-6ED6-46E4-9D3F-2F9680697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574" y="4193557"/>
            <a:ext cx="1378746" cy="18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6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65933" y="1371927"/>
            <a:ext cx="1097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La chirurgia metabolica è oggi la terapia a lungo termine più efficace per l’ obesità.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</a:rPr>
              <a:t>Un programma multidisciplinare di </a:t>
            </a:r>
            <a:r>
              <a:rPr lang="it-IT" sz="2000" i="1" dirty="0">
                <a:solidFill>
                  <a:srgbClr val="002060"/>
                </a:solidFill>
              </a:rPr>
              <a:t>follow-up</a:t>
            </a:r>
            <a:r>
              <a:rPr lang="it-IT" sz="2000" dirty="0">
                <a:solidFill>
                  <a:srgbClr val="002060"/>
                </a:solidFill>
              </a:rPr>
              <a:t> post-bariatrico dovrebbe essere parte integrante del percorso clinico presso i Centri che erogano la chirurgia bariatrica e dovrebbe essere offerto a tutti i pazienti operati. </a:t>
            </a:r>
          </a:p>
          <a:p>
            <a:pPr algn="ctr"/>
            <a:endParaRPr lang="it-IT" sz="2000" dirty="0">
              <a:solidFill>
                <a:srgbClr val="002060"/>
              </a:solidFill>
            </a:endParaRPr>
          </a:p>
          <a:p>
            <a:pPr algn="ctr"/>
            <a:r>
              <a:rPr lang="it-IT" sz="2000" dirty="0">
                <a:solidFill>
                  <a:srgbClr val="002060"/>
                </a:solidFill>
              </a:rPr>
              <a:t>Tuttavia, dato il crescente numero di pazienti, sarebbe auspicabile trasferire il programma di </a:t>
            </a:r>
            <a:r>
              <a:rPr lang="it-IT" sz="2000" i="1" dirty="0">
                <a:solidFill>
                  <a:srgbClr val="002060"/>
                </a:solidFill>
              </a:rPr>
              <a:t>follow-up</a:t>
            </a:r>
            <a:r>
              <a:rPr lang="it-IT" sz="2000" dirty="0">
                <a:solidFill>
                  <a:srgbClr val="002060"/>
                </a:solidFill>
              </a:rPr>
              <a:t> a tutte le figure chiamate in causa per la gestione dell’obesità (endocrinologi, medici di medicina generale, dietisti, psicologi). </a:t>
            </a:r>
          </a:p>
          <a:p>
            <a:pPr algn="ctr"/>
            <a:endParaRPr lang="it-IT" sz="2000" dirty="0">
              <a:solidFill>
                <a:srgbClr val="002060"/>
              </a:solidFill>
            </a:endParaRPr>
          </a:p>
          <a:p>
            <a:pPr algn="ctr"/>
            <a:r>
              <a:rPr lang="it-IT" sz="2000" dirty="0">
                <a:solidFill>
                  <a:srgbClr val="002060"/>
                </a:solidFill>
              </a:rPr>
              <a:t>I professionisti dovranno acquisire conoscenze specifiche alla gestione dei pazienti </a:t>
            </a:r>
            <a:r>
              <a:rPr lang="it-IT" sz="2000" i="1" dirty="0">
                <a:solidFill>
                  <a:srgbClr val="002060"/>
                </a:solidFill>
              </a:rPr>
              <a:t>post</a:t>
            </a:r>
            <a:r>
              <a:rPr lang="it-IT" sz="2000" dirty="0">
                <a:solidFill>
                  <a:srgbClr val="002060"/>
                </a:solidFill>
              </a:rPr>
              <a:t>-bariatrici, rimanendo di pertinenza dei centri </a:t>
            </a:r>
            <a:r>
              <a:rPr lang="it-IT" sz="2000" dirty="0" err="1">
                <a:solidFill>
                  <a:srgbClr val="002060"/>
                </a:solidFill>
              </a:rPr>
              <a:t>ultraspecializzati</a:t>
            </a:r>
            <a:r>
              <a:rPr lang="it-IT" sz="2000" dirty="0">
                <a:solidFill>
                  <a:srgbClr val="002060"/>
                </a:solidFill>
              </a:rPr>
              <a:t> solo la gestione dei casi più complessi.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C06D6F-5066-A924-5FA4-4F7F41B7A9C3}"/>
              </a:ext>
            </a:extLst>
          </p:cNvPr>
          <p:cNvSpPr txBox="1"/>
          <p:nvPr/>
        </p:nvSpPr>
        <p:spPr>
          <a:xfrm>
            <a:off x="558800" y="396240"/>
            <a:ext cx="1018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CONCLUSIONI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D59DB-6C70-D55C-2009-999DDFB98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45" y="1900189"/>
            <a:ext cx="6990082" cy="41486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300" b="1" dirty="0">
                <a:solidFill>
                  <a:srgbClr val="002060"/>
                </a:solidFill>
              </a:rPr>
              <a:t>Luca Chiappo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002060"/>
                </a:solidFill>
              </a:rPr>
              <a:t>Chirurgo Bariatrico</a:t>
            </a:r>
          </a:p>
          <a:p>
            <a:endParaRPr lang="it-IT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300" dirty="0">
                <a:solidFill>
                  <a:srgbClr val="002060"/>
                </a:solidFill>
              </a:rPr>
              <a:t>Istituto Clinico Beato Matteo 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002060"/>
                </a:solidFill>
              </a:rPr>
              <a:t>Corso Pavia 84, Vigevano (PV)</a:t>
            </a:r>
          </a:p>
          <a:p>
            <a:pPr marL="0" indent="0">
              <a:buNone/>
            </a:pPr>
            <a:endParaRPr lang="it-IT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300" dirty="0" err="1">
                <a:solidFill>
                  <a:srgbClr val="002060"/>
                </a:solidFill>
              </a:rPr>
              <a:t>Responsabile</a:t>
            </a:r>
            <a:r>
              <a:rPr lang="en-US" sz="3300" dirty="0">
                <a:solidFill>
                  <a:srgbClr val="002060"/>
                </a:solidFill>
              </a:rPr>
              <a:t> Equipe di  </a:t>
            </a:r>
            <a:r>
              <a:rPr lang="en-US" sz="3300" dirty="0" err="1">
                <a:solidFill>
                  <a:srgbClr val="002060"/>
                </a:solidFill>
              </a:rPr>
              <a:t>Chirurgia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Bariatrica</a:t>
            </a:r>
            <a:r>
              <a:rPr lang="en-US" sz="3300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3300" dirty="0" err="1">
                <a:solidFill>
                  <a:srgbClr val="002060"/>
                </a:solidFill>
              </a:rPr>
              <a:t>Dr.ssa</a:t>
            </a:r>
            <a:r>
              <a:rPr lang="en-US" sz="3300" dirty="0">
                <a:solidFill>
                  <a:srgbClr val="002060"/>
                </a:solidFill>
              </a:rPr>
              <a:t> Lilia </a:t>
            </a:r>
            <a:r>
              <a:rPr lang="en-US" sz="3300" dirty="0" err="1">
                <a:solidFill>
                  <a:srgbClr val="002060"/>
                </a:solidFill>
              </a:rPr>
              <a:t>Bertolani</a:t>
            </a:r>
            <a:endParaRPr lang="en-US" sz="3300" dirty="0">
              <a:solidFill>
                <a:srgbClr val="002060"/>
              </a:solidFill>
            </a:endParaRPr>
          </a:p>
          <a:p>
            <a:endParaRPr lang="it-IT" sz="2800" dirty="0">
              <a:solidFill>
                <a:srgbClr val="002060"/>
              </a:solidFill>
            </a:endParaRPr>
          </a:p>
          <a:p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Lilia Bertolani – Chirurgia Bariatrica e Obesità">
            <a:extLst>
              <a:ext uri="{FF2B5EF4-FFF2-40B4-BE49-F238E27FC236}">
                <a16:creationId xmlns:a16="http://schemas.microsoft.com/office/drawing/2014/main" id="{A07F3EFA-66EA-729D-DFE2-E643F0422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7" r="81430"/>
          <a:stretch/>
        </p:blipFill>
        <p:spPr bwMode="auto">
          <a:xfrm>
            <a:off x="7937177" y="238489"/>
            <a:ext cx="1326520" cy="12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ercenti">
            <a:extLst>
              <a:ext uri="{FF2B5EF4-FFF2-40B4-BE49-F238E27FC236}">
                <a16:creationId xmlns:a16="http://schemas.microsoft.com/office/drawing/2014/main" id="{D78AD207-8DDE-D06F-209D-34D386463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5" b="35642"/>
          <a:stretch/>
        </p:blipFill>
        <p:spPr bwMode="auto">
          <a:xfrm>
            <a:off x="1666254" y="478465"/>
            <a:ext cx="2926065" cy="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7418822-E345-B2AB-E79D-F0E76E67F4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09"/>
          <a:stretch/>
        </p:blipFill>
        <p:spPr>
          <a:xfrm>
            <a:off x="6817515" y="2096982"/>
            <a:ext cx="4803871" cy="330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410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4" name="Rectangle 3792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7926" name="Rectangle 3792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37928" name="Straight Connector 3792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0" name="Rectangle 37929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28608" y="1051560"/>
            <a:ext cx="4127550" cy="2926080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4800" b="1" i="0" u="none" strike="noStrike" cap="none" spc="-50" normalizeH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 GRAZIE PER L’ATTENZIONE!!!</a:t>
            </a:r>
          </a:p>
        </p:txBody>
      </p:sp>
      <p:pic>
        <p:nvPicPr>
          <p:cNvPr id="3" name="Immagine 2" descr="Immagine che contiene stanza, scena, stanza d'ospedale, Attrezzature mediche&#10;&#10;Descrizione generata automaticamente">
            <a:extLst>
              <a:ext uri="{FF2B5EF4-FFF2-40B4-BE49-F238E27FC236}">
                <a16:creationId xmlns:a16="http://schemas.microsoft.com/office/drawing/2014/main" id="{3396444E-9847-4485-94B2-BFB5BFB57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83" r="-1" b="1491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7932" name="Rectangle 37931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633088" y="609599"/>
            <a:ext cx="9558047" cy="56732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E0E71D-353E-A78D-3FC3-1587808C3270}"/>
              </a:ext>
            </a:extLst>
          </p:cNvPr>
          <p:cNvSpPr txBox="1"/>
          <p:nvPr/>
        </p:nvSpPr>
        <p:spPr>
          <a:xfrm>
            <a:off x="604684" y="1249400"/>
            <a:ext cx="87464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002060"/>
                </a:solidFill>
              </a:rPr>
              <a:t>Negli ultimissimi anni, sono comparsi in letteratura i primi studi con dati di follow-up (FU) molto lunghi, fino a 40 anni,  dai quali emerge che l’aspettativa di vita dei pazienti obesi, sottoposti a chirurgia bariatrica, risulta significativamente più lunga, </a:t>
            </a:r>
            <a:r>
              <a:rPr lang="it-IT" sz="2400" u="sng" dirty="0">
                <a:solidFill>
                  <a:srgbClr val="002060"/>
                </a:solidFill>
              </a:rPr>
              <a:t>di circa 3 anni</a:t>
            </a:r>
            <a:r>
              <a:rPr lang="it-IT" sz="2400" dirty="0">
                <a:solidFill>
                  <a:srgbClr val="002060"/>
                </a:solidFill>
              </a:rPr>
              <a:t>, dei pazienti con obesità non operati e che rimangono in eccesso ponderale per tutta la vita 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5988F9-4D74-B1F7-B920-249B3F69E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38" y="1430638"/>
            <a:ext cx="2391109" cy="18766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5928578-5372-CCA3-C8B2-4F3BDD001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727" y="924445"/>
            <a:ext cx="2167904" cy="376834"/>
          </a:xfrm>
          <a:prstGeom prst="rect">
            <a:avLst/>
          </a:prstGeom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9200395-BF2D-7AA6-5D6F-16C70283D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358405"/>
              </p:ext>
            </p:extLst>
          </p:nvPr>
        </p:nvGraphicFramePr>
        <p:xfrm>
          <a:off x="4073520" y="3382505"/>
          <a:ext cx="5112113" cy="286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1A17058-B395-28B5-6D81-2C895782371A}"/>
              </a:ext>
            </a:extLst>
          </p:cNvPr>
          <p:cNvSpPr txBox="1"/>
          <p:nvPr/>
        </p:nvSpPr>
        <p:spPr>
          <a:xfrm>
            <a:off x="633088" y="283168"/>
            <a:ext cx="430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83316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583086E2-8C74-4E25-8675-5A02FB8E5A0A}"/>
              </a:ext>
            </a:extLst>
          </p:cNvPr>
          <p:cNvSpPr txBox="1">
            <a:spLocks/>
          </p:cNvSpPr>
          <p:nvPr/>
        </p:nvSpPr>
        <p:spPr>
          <a:xfrm>
            <a:off x="677333" y="609599"/>
            <a:ext cx="9513801" cy="45228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E6EA42C-D875-44BB-BB44-3BF81056A7DE}"/>
              </a:ext>
            </a:extLst>
          </p:cNvPr>
          <p:cNvSpPr txBox="1">
            <a:spLocks/>
          </p:cNvSpPr>
          <p:nvPr/>
        </p:nvSpPr>
        <p:spPr>
          <a:xfrm>
            <a:off x="677334" y="1804989"/>
            <a:ext cx="8596668" cy="388077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15140" y="454972"/>
            <a:ext cx="11361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</a:rPr>
              <a:t>I pazienti sottoposti a intervento bariatrico possono andare incontro a specifici e molteplici problemi clinici:</a:t>
            </a:r>
          </a:p>
          <a:p>
            <a:endParaRPr lang="it-IT" sz="2800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A3F84A5E-2D31-4379-9D41-9D76D150E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73650"/>
              </p:ext>
            </p:extLst>
          </p:nvPr>
        </p:nvGraphicFramePr>
        <p:xfrm>
          <a:off x="1872746" y="1401180"/>
          <a:ext cx="8366146" cy="4688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Elemento grafico 6" descr="Mela contorno">
            <a:extLst>
              <a:ext uri="{FF2B5EF4-FFF2-40B4-BE49-F238E27FC236}">
                <a16:creationId xmlns:a16="http://schemas.microsoft.com/office/drawing/2014/main" id="{B1E20479-971D-8AB8-A250-4A10A304C1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64712" y="1626288"/>
            <a:ext cx="461496" cy="461496"/>
          </a:xfrm>
          <a:prstGeom prst="rect">
            <a:avLst/>
          </a:prstGeom>
        </p:spPr>
      </p:pic>
      <p:pic>
        <p:nvPicPr>
          <p:cNvPr id="9" name="Elemento grafico 8" descr="Donna incinta contorno">
            <a:extLst>
              <a:ext uri="{FF2B5EF4-FFF2-40B4-BE49-F238E27FC236}">
                <a16:creationId xmlns:a16="http://schemas.microsoft.com/office/drawing/2014/main" id="{FFF4DD6D-3DA1-7987-9B77-BA32A1A8B5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19000" y="3894684"/>
            <a:ext cx="446808" cy="446808"/>
          </a:xfrm>
          <a:prstGeom prst="rect">
            <a:avLst/>
          </a:prstGeom>
        </p:spPr>
      </p:pic>
      <p:pic>
        <p:nvPicPr>
          <p:cNvPr id="11" name="Elemento grafico 10" descr="Medicina contorno">
            <a:extLst>
              <a:ext uri="{FF2B5EF4-FFF2-40B4-BE49-F238E27FC236}">
                <a16:creationId xmlns:a16="http://schemas.microsoft.com/office/drawing/2014/main" id="{55FFBD81-15C0-6C14-1E02-17AD0FA62A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11171" y="2387479"/>
            <a:ext cx="522944" cy="52294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01E42D7-6815-3C43-C528-E7425C1F06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37763" y="3185000"/>
            <a:ext cx="409283" cy="409283"/>
          </a:xfrm>
          <a:prstGeom prst="rect">
            <a:avLst/>
          </a:prstGeom>
        </p:spPr>
      </p:pic>
      <p:pic>
        <p:nvPicPr>
          <p:cNvPr id="15" name="Elemento grafico 14" descr="Testa con ingranaggi contorno">
            <a:extLst>
              <a:ext uri="{FF2B5EF4-FFF2-40B4-BE49-F238E27FC236}">
                <a16:creationId xmlns:a16="http://schemas.microsoft.com/office/drawing/2014/main" id="{C21CC721-DEE3-9F68-17BB-9F43549C81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38847" y="4630495"/>
            <a:ext cx="467592" cy="467592"/>
          </a:xfrm>
          <a:prstGeom prst="rect">
            <a:avLst/>
          </a:prstGeom>
        </p:spPr>
      </p:pic>
      <p:pic>
        <p:nvPicPr>
          <p:cNvPr id="17" name="Elemento grafico 16" descr="Aumento di peso contorno">
            <a:extLst>
              <a:ext uri="{FF2B5EF4-FFF2-40B4-BE49-F238E27FC236}">
                <a16:creationId xmlns:a16="http://schemas.microsoft.com/office/drawing/2014/main" id="{30BED3F2-531D-C5CF-BBD7-88DE935599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63715" y="5311139"/>
            <a:ext cx="547216" cy="5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98D95A5-0EFF-405F-CBE2-2FE996C28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804891"/>
              </p:ext>
            </p:extLst>
          </p:nvPr>
        </p:nvGraphicFramePr>
        <p:xfrm>
          <a:off x="1590876" y="370390"/>
          <a:ext cx="90102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16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figure 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4" y="173621"/>
            <a:ext cx="10389674" cy="56452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CCCEE6-40A9-FABC-0158-4FCFA8354303}"/>
              </a:ext>
            </a:extLst>
          </p:cNvPr>
          <p:cNvSpPr txBox="1"/>
          <p:nvPr/>
        </p:nvSpPr>
        <p:spPr>
          <a:xfrm>
            <a:off x="3399305" y="5754129"/>
            <a:ext cx="371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sostegno psicologico e psicoterapia</a:t>
            </a:r>
          </a:p>
        </p:txBody>
      </p:sp>
    </p:spTree>
    <p:extLst>
      <p:ext uri="{BB962C8B-B14F-4D97-AF65-F5344CB8AC3E}">
        <p14:creationId xmlns:p14="http://schemas.microsoft.com/office/powerpoint/2010/main" val="103559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324063"/>
            <a:ext cx="1219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8F8646-2BA4-DF58-A766-C2757F08D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79" y="1606213"/>
            <a:ext cx="10378187" cy="760322"/>
          </a:xfrm>
          <a:prstGeom prst="rect">
            <a:avLst/>
          </a:prstGeom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9E56781C-ADD5-990A-3670-CAEA4D728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954112"/>
              </p:ext>
            </p:extLst>
          </p:nvPr>
        </p:nvGraphicFramePr>
        <p:xfrm>
          <a:off x="2306320" y="1036320"/>
          <a:ext cx="8056880" cy="508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29DE30-7BD4-21C2-34F5-F7B4514B9AB2}"/>
              </a:ext>
            </a:extLst>
          </p:cNvPr>
          <p:cNvSpPr txBox="1"/>
          <p:nvPr/>
        </p:nvSpPr>
        <p:spPr>
          <a:xfrm>
            <a:off x="415993" y="304284"/>
            <a:ext cx="699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Il follow up nel pz bariatrico</a:t>
            </a:r>
          </a:p>
        </p:txBody>
      </p:sp>
    </p:spTree>
    <p:extLst>
      <p:ext uri="{BB962C8B-B14F-4D97-AF65-F5344CB8AC3E}">
        <p14:creationId xmlns:p14="http://schemas.microsoft.com/office/powerpoint/2010/main" val="304151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2" name="Rectangle 21521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1524" name="Rectangle 21523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1526" name="Straight Connector 21525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528" name="Rectangle 21527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Venti minuti di attività fisica al giorno aiutano a vivere meglio e più in  salute - Medicalfacts">
            <a:extLst>
              <a:ext uri="{FF2B5EF4-FFF2-40B4-BE49-F238E27FC236}">
                <a16:creationId xmlns:a16="http://schemas.microsoft.com/office/drawing/2014/main" id="{60733300-A1E6-3D62-BC35-974E7370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172520"/>
            <a:ext cx="6909801" cy="42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530" name="Straight Connector 21529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7859485" y="2198914"/>
            <a:ext cx="3690257" cy="36701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tutto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 FU, ai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pazienti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consiglia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praticare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moderata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fisica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aerobica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includere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un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minimo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150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settimana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un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obiettivo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300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settimana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compreso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anche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l’allenamento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forza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muscolare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esercizio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anaerobico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due 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volte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settimana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1532" name="Rectangle 21531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1534" name="Rectangle 21533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1506" name="AutoShape 2" descr="Uomo sudato Immagini senza sfondo e Foto Stock ritaglia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AutoShape 4" descr="Uomo sudato Immagini senza sfondo e Foto Stock ritaglia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C31CF5-2AEB-C383-AD31-D2590D38EDF2}"/>
              </a:ext>
            </a:extLst>
          </p:cNvPr>
          <p:cNvSpPr txBox="1"/>
          <p:nvPr/>
        </p:nvSpPr>
        <p:spPr>
          <a:xfrm>
            <a:off x="8103333" y="1309635"/>
            <a:ext cx="430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Attività fisica</a:t>
            </a:r>
          </a:p>
        </p:txBody>
      </p:sp>
    </p:spTree>
    <p:extLst>
      <p:ext uri="{BB962C8B-B14F-4D97-AF65-F5344CB8AC3E}">
        <p14:creationId xmlns:p14="http://schemas.microsoft.com/office/powerpoint/2010/main" val="477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7380D3-FD10-567B-3A3B-EC4FC722B8D3}"/>
              </a:ext>
            </a:extLst>
          </p:cNvPr>
          <p:cNvSpPr txBox="1"/>
          <p:nvPr/>
        </p:nvSpPr>
        <p:spPr>
          <a:xfrm>
            <a:off x="886692" y="1448624"/>
            <a:ext cx="8769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886692" y="620891"/>
            <a:ext cx="4107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CHIRURGIA BARIATRICA E DMT2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00992" y="2274838"/>
            <a:ext cx="1073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Una metanalisi molto recente che ha incluso 10 studi per un totale di circa 780 pazienti operati di RYGB o SG con l’obiettivo di valutare la remissione del diabete a 1 anno, 3 anni e 5 anni dopo ciascuna procedura, conclude che RYGB è associato a una remissione del diabete a 1 anno di circa il 20% più alta rispetto alla SG. Nessuna differenza è stata trovata a 3 anni. Alla valutazione a 5 anni c’era una maggiore possibilità di ottenere la remissione a favore di RYGB.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B1C594-0169-19E2-635F-7B246B105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513" y="294462"/>
            <a:ext cx="5112823" cy="1773110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6C3305-978B-0DAC-B090-8CFD77E9AEB8}"/>
              </a:ext>
            </a:extLst>
          </p:cNvPr>
          <p:cNvSpPr txBox="1"/>
          <p:nvPr/>
        </p:nvSpPr>
        <p:spPr>
          <a:xfrm>
            <a:off x="1507967" y="4947711"/>
            <a:ext cx="1022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badi" panose="020B0604020104020204" pitchFamily="34" charset="0"/>
              </a:rPr>
              <a:t>Remissione: dopo 2 anni di FU </a:t>
            </a:r>
          </a:p>
          <a:p>
            <a:pPr algn="ctr"/>
            <a:r>
              <a:rPr lang="it-IT" dirty="0">
                <a:latin typeface="Abadi" panose="020B0604020104020204" pitchFamily="34" charset="0"/>
              </a:rPr>
              <a:t>HbA1c &lt; 6,5-6%</a:t>
            </a:r>
          </a:p>
          <a:p>
            <a:pPr algn="ctr"/>
            <a:r>
              <a:rPr lang="it-IT" dirty="0">
                <a:latin typeface="Abadi" panose="020B0604020104020204" pitchFamily="34" charset="0"/>
              </a:rPr>
              <a:t>Glicemia a digiuno tra 126-100 mg/dl in assenza di terapia da 1 anno</a:t>
            </a:r>
          </a:p>
        </p:txBody>
      </p:sp>
    </p:spTree>
    <p:extLst>
      <p:ext uri="{BB962C8B-B14F-4D97-AF65-F5344CB8AC3E}">
        <p14:creationId xmlns:p14="http://schemas.microsoft.com/office/powerpoint/2010/main" val="39437299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5912</TotalTime>
  <Words>1500</Words>
  <Application>Microsoft Office PowerPoint</Application>
  <PresentationFormat>Widescreen</PresentationFormat>
  <Paragraphs>139</Paragraphs>
  <Slides>20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Abadi</vt:lpstr>
      <vt:lpstr>ADLaM Display</vt:lpstr>
      <vt:lpstr>Arial</vt:lpstr>
      <vt:lpstr>Calibri</vt:lpstr>
      <vt:lpstr>Calibri Light</vt:lpstr>
      <vt:lpstr>Trebuchet MS</vt:lpstr>
      <vt:lpstr>Retrospettivo</vt:lpstr>
      <vt:lpstr>FOLLOW UP A LUNGO TERMINE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</vt:lpstr>
      <vt:lpstr>Presentazione standard di PowerPoint</vt:lpstr>
      <vt:lpstr>Presentazione standard di PowerPoint</vt:lpstr>
      <vt:lpstr>La nostra esperienza FOLLOW UP E CONTROLLI DALLE DIMISSIONI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 e colpevoli?</dc:title>
  <dc:creator>Mariapaola Bertani</dc:creator>
  <cp:lastModifiedBy>GIORGIA</cp:lastModifiedBy>
  <cp:revision>80</cp:revision>
  <dcterms:created xsi:type="dcterms:W3CDTF">2022-10-05T14:57:49Z</dcterms:created>
  <dcterms:modified xsi:type="dcterms:W3CDTF">2024-05-10T09:29:56Z</dcterms:modified>
</cp:coreProperties>
</file>